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732" r:id="rId1"/>
  </p:sldMasterIdLst>
  <p:notesMasterIdLst>
    <p:notesMasterId r:id="rId44"/>
  </p:notesMasterIdLst>
  <p:sldIdLst>
    <p:sldId id="299" r:id="rId2"/>
    <p:sldId id="256"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2" r:id="rId21"/>
    <p:sldId id="290" r:id="rId22"/>
    <p:sldId id="291" r:id="rId23"/>
    <p:sldId id="293" r:id="rId24"/>
    <p:sldId id="294" r:id="rId25"/>
    <p:sldId id="295" r:id="rId26"/>
    <p:sldId id="297" r:id="rId27"/>
    <p:sldId id="296" r:id="rId28"/>
    <p:sldId id="298" r:id="rId29"/>
    <p:sldId id="257" r:id="rId30"/>
    <p:sldId id="258" r:id="rId31"/>
    <p:sldId id="259" r:id="rId32"/>
    <p:sldId id="260" r:id="rId33"/>
    <p:sldId id="261" r:id="rId34"/>
    <p:sldId id="262" r:id="rId35"/>
    <p:sldId id="263" r:id="rId36"/>
    <p:sldId id="264" r:id="rId37"/>
    <p:sldId id="265" r:id="rId38"/>
    <p:sldId id="266" r:id="rId39"/>
    <p:sldId id="268" r:id="rId40"/>
    <p:sldId id="269" r:id="rId41"/>
    <p:sldId id="270" r:id="rId42"/>
    <p:sldId id="271" r:id="rId4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59F7F2-03AD-410F-B522-E140B40879BE}" type="doc">
      <dgm:prSet loTypeId="urn:microsoft.com/office/officeart/2005/8/layout/target3" loCatId="relationship" qsTypeId="urn:microsoft.com/office/officeart/2005/8/quickstyle/simple1" qsCatId="simple" csTypeId="urn:microsoft.com/office/officeart/2005/8/colors/accent1_2" csCatId="accent1"/>
      <dgm:spPr/>
      <dgm:t>
        <a:bodyPr/>
        <a:lstStyle/>
        <a:p>
          <a:pPr rtl="1"/>
          <a:endParaRPr lang="fa-IR"/>
        </a:p>
      </dgm:t>
    </dgm:pt>
    <dgm:pt modelId="{ACEBE6F5-A431-407A-AFE0-1649EE9455CB}">
      <dgm:prSet/>
      <dgm:spPr/>
      <dgm:t>
        <a:bodyPr/>
        <a:lstStyle/>
        <a:p>
          <a:pPr rtl="1"/>
          <a:r>
            <a:rPr lang="fa-IR" b="1" dirty="0" smtClean="0"/>
            <a:t>طبقه بندی مشاغل</a:t>
          </a:r>
          <a:endParaRPr lang="fa-IR" b="1" dirty="0"/>
        </a:p>
      </dgm:t>
    </dgm:pt>
    <dgm:pt modelId="{AC16A0B0-5846-41E6-8430-49BC6867E74B}" type="parTrans" cxnId="{8ACD335C-CB4C-423E-BF85-AB927D085562}">
      <dgm:prSet/>
      <dgm:spPr/>
      <dgm:t>
        <a:bodyPr/>
        <a:lstStyle/>
        <a:p>
          <a:pPr rtl="1"/>
          <a:endParaRPr lang="fa-IR"/>
        </a:p>
      </dgm:t>
    </dgm:pt>
    <dgm:pt modelId="{06427339-C05C-494E-B258-8591F0422DA1}" type="sibTrans" cxnId="{8ACD335C-CB4C-423E-BF85-AB927D085562}">
      <dgm:prSet/>
      <dgm:spPr/>
      <dgm:t>
        <a:bodyPr/>
        <a:lstStyle/>
        <a:p>
          <a:pPr rtl="1"/>
          <a:endParaRPr lang="fa-IR"/>
        </a:p>
      </dgm:t>
    </dgm:pt>
    <dgm:pt modelId="{617DCC9F-FEF7-4934-B48A-CC9B91DADA4D}" type="pres">
      <dgm:prSet presAssocID="{8059F7F2-03AD-410F-B522-E140B40879BE}" presName="Name0" presStyleCnt="0">
        <dgm:presLayoutVars>
          <dgm:chMax val="7"/>
          <dgm:dir/>
          <dgm:animLvl val="lvl"/>
          <dgm:resizeHandles val="exact"/>
        </dgm:presLayoutVars>
      </dgm:prSet>
      <dgm:spPr/>
    </dgm:pt>
    <dgm:pt modelId="{8206ADFD-5E49-418C-A242-73A75EA09448}" type="pres">
      <dgm:prSet presAssocID="{ACEBE6F5-A431-407A-AFE0-1649EE9455CB}" presName="circle1" presStyleLbl="node1" presStyleIdx="0" presStyleCnt="1"/>
      <dgm:spPr/>
    </dgm:pt>
    <dgm:pt modelId="{7E60F36E-6106-4CF4-9450-FF09613DEB3C}" type="pres">
      <dgm:prSet presAssocID="{ACEBE6F5-A431-407A-AFE0-1649EE9455CB}" presName="space" presStyleCnt="0"/>
      <dgm:spPr/>
    </dgm:pt>
    <dgm:pt modelId="{0E536698-3787-4EDF-AD93-C95678741AD1}" type="pres">
      <dgm:prSet presAssocID="{ACEBE6F5-A431-407A-AFE0-1649EE9455CB}" presName="rect1" presStyleLbl="alignAcc1" presStyleIdx="0" presStyleCnt="1"/>
      <dgm:spPr/>
    </dgm:pt>
    <dgm:pt modelId="{78E1828B-1631-4135-B188-CC68250BE99E}" type="pres">
      <dgm:prSet presAssocID="{ACEBE6F5-A431-407A-AFE0-1649EE9455CB}" presName="rect1ParTxNoCh" presStyleLbl="alignAcc1" presStyleIdx="0" presStyleCnt="1">
        <dgm:presLayoutVars>
          <dgm:chMax val="1"/>
          <dgm:bulletEnabled val="1"/>
        </dgm:presLayoutVars>
      </dgm:prSet>
      <dgm:spPr/>
    </dgm:pt>
  </dgm:ptLst>
  <dgm:cxnLst>
    <dgm:cxn modelId="{A0DEC381-934C-45D3-9980-19C2BF6B1C10}" type="presOf" srcId="{8059F7F2-03AD-410F-B522-E140B40879BE}" destId="{617DCC9F-FEF7-4934-B48A-CC9B91DADA4D}" srcOrd="0" destOrd="0" presId="urn:microsoft.com/office/officeart/2005/8/layout/target3"/>
    <dgm:cxn modelId="{8ACD335C-CB4C-423E-BF85-AB927D085562}" srcId="{8059F7F2-03AD-410F-B522-E140B40879BE}" destId="{ACEBE6F5-A431-407A-AFE0-1649EE9455CB}" srcOrd="0" destOrd="0" parTransId="{AC16A0B0-5846-41E6-8430-49BC6867E74B}" sibTransId="{06427339-C05C-494E-B258-8591F0422DA1}"/>
    <dgm:cxn modelId="{DD904AEB-5662-4CD3-8926-071F8E604F3D}" type="presOf" srcId="{ACEBE6F5-A431-407A-AFE0-1649EE9455CB}" destId="{0E536698-3787-4EDF-AD93-C95678741AD1}" srcOrd="0" destOrd="0" presId="urn:microsoft.com/office/officeart/2005/8/layout/target3"/>
    <dgm:cxn modelId="{9E967685-B0E8-4CD1-BD1B-2543A87B9589}" type="presOf" srcId="{ACEBE6F5-A431-407A-AFE0-1649EE9455CB}" destId="{78E1828B-1631-4135-B188-CC68250BE99E}" srcOrd="1" destOrd="0" presId="urn:microsoft.com/office/officeart/2005/8/layout/target3"/>
    <dgm:cxn modelId="{CC9EBDE3-80D9-410D-B65F-409524832B47}" type="presParOf" srcId="{617DCC9F-FEF7-4934-B48A-CC9B91DADA4D}" destId="{8206ADFD-5E49-418C-A242-73A75EA09448}" srcOrd="0" destOrd="0" presId="urn:microsoft.com/office/officeart/2005/8/layout/target3"/>
    <dgm:cxn modelId="{49D7426E-1053-4F89-8EE0-6D7CFC64FBE2}" type="presParOf" srcId="{617DCC9F-FEF7-4934-B48A-CC9B91DADA4D}" destId="{7E60F36E-6106-4CF4-9450-FF09613DEB3C}" srcOrd="1" destOrd="0" presId="urn:microsoft.com/office/officeart/2005/8/layout/target3"/>
    <dgm:cxn modelId="{2E7267C7-B73E-4498-A90F-78120B4C9F73}" type="presParOf" srcId="{617DCC9F-FEF7-4934-B48A-CC9B91DADA4D}" destId="{0E536698-3787-4EDF-AD93-C95678741AD1}" srcOrd="2" destOrd="0" presId="urn:microsoft.com/office/officeart/2005/8/layout/target3"/>
    <dgm:cxn modelId="{CE66FDD1-C103-4587-BB83-98DF2BD9586E}" type="presParOf" srcId="{617DCC9F-FEF7-4934-B48A-CC9B91DADA4D}" destId="{78E1828B-1631-4135-B188-CC68250BE99E}" srcOrd="3" destOrd="0" presId="urn:microsoft.com/office/officeart/2005/8/layout/target3"/>
  </dgm:cxnLst>
  <dgm:bg/>
  <dgm:whole/>
</dgm:dataModel>
</file>

<file path=ppt/diagrams/data10.xml><?xml version="1.0" encoding="utf-8"?>
<dgm:dataModel xmlns:dgm="http://schemas.openxmlformats.org/drawingml/2006/diagram" xmlns:a="http://schemas.openxmlformats.org/drawingml/2006/main">
  <dgm:ptLst>
    <dgm:pt modelId="{7FEA7997-8DE7-4C41-817A-B3D33885351D}" type="doc">
      <dgm:prSet loTypeId="urn:microsoft.com/office/officeart/2005/8/layout/target3" loCatId="relationship" qsTypeId="urn:microsoft.com/office/officeart/2005/8/quickstyle/3d2" qsCatId="3D" csTypeId="urn:microsoft.com/office/officeart/2005/8/colors/accent1_2" csCatId="accent1"/>
      <dgm:spPr/>
      <dgm:t>
        <a:bodyPr/>
        <a:lstStyle/>
        <a:p>
          <a:pPr rtl="1"/>
          <a:endParaRPr lang="fa-IR"/>
        </a:p>
      </dgm:t>
    </dgm:pt>
    <dgm:pt modelId="{524C8831-CFCF-4A89-9CF2-85685AA586C2}">
      <dgm:prSet/>
      <dgm:spPr/>
      <dgm:t>
        <a:bodyPr/>
        <a:lstStyle/>
        <a:p>
          <a:pPr rtl="1"/>
          <a:r>
            <a:rPr lang="fa-IR" b="1" dirty="0" smtClean="0"/>
            <a:t>نکاتی خاص در مورد احتساب تجربه </a:t>
          </a:r>
          <a:endParaRPr lang="fa-IR" b="1" dirty="0"/>
        </a:p>
      </dgm:t>
    </dgm:pt>
    <dgm:pt modelId="{0C9DAB7B-50F5-481C-90D1-F2B2F6B34B57}" type="parTrans" cxnId="{B168F9B0-68E0-4982-9355-FF8944ADECAD}">
      <dgm:prSet/>
      <dgm:spPr/>
      <dgm:t>
        <a:bodyPr/>
        <a:lstStyle/>
        <a:p>
          <a:pPr rtl="1"/>
          <a:endParaRPr lang="fa-IR"/>
        </a:p>
      </dgm:t>
    </dgm:pt>
    <dgm:pt modelId="{B17F350E-1571-473E-A419-E78AD5C81D1B}" type="sibTrans" cxnId="{B168F9B0-68E0-4982-9355-FF8944ADECAD}">
      <dgm:prSet/>
      <dgm:spPr/>
      <dgm:t>
        <a:bodyPr/>
        <a:lstStyle/>
        <a:p>
          <a:pPr rtl="1"/>
          <a:endParaRPr lang="fa-IR"/>
        </a:p>
      </dgm:t>
    </dgm:pt>
    <dgm:pt modelId="{2886B2D2-7F4D-4762-9045-255CA4F066C1}" type="pres">
      <dgm:prSet presAssocID="{7FEA7997-8DE7-4C41-817A-B3D33885351D}" presName="Name0" presStyleCnt="0">
        <dgm:presLayoutVars>
          <dgm:chMax val="7"/>
          <dgm:dir/>
          <dgm:animLvl val="lvl"/>
          <dgm:resizeHandles val="exact"/>
        </dgm:presLayoutVars>
      </dgm:prSet>
      <dgm:spPr/>
    </dgm:pt>
    <dgm:pt modelId="{033C6B35-04C0-451F-8515-E28A1FF42134}" type="pres">
      <dgm:prSet presAssocID="{524C8831-CFCF-4A89-9CF2-85685AA586C2}" presName="circle1" presStyleLbl="node1" presStyleIdx="0" presStyleCnt="1"/>
      <dgm:spPr/>
    </dgm:pt>
    <dgm:pt modelId="{22618067-3B6D-4591-9FA4-AF8F4446EA0C}" type="pres">
      <dgm:prSet presAssocID="{524C8831-CFCF-4A89-9CF2-85685AA586C2}" presName="space" presStyleCnt="0"/>
      <dgm:spPr/>
    </dgm:pt>
    <dgm:pt modelId="{385598A3-CB59-4844-B0AA-DD2FE2F27349}" type="pres">
      <dgm:prSet presAssocID="{524C8831-CFCF-4A89-9CF2-85685AA586C2}" presName="rect1" presStyleLbl="alignAcc1" presStyleIdx="0" presStyleCnt="1"/>
      <dgm:spPr/>
    </dgm:pt>
    <dgm:pt modelId="{D919D6CA-397F-4544-8C1A-9371D4E6046E}" type="pres">
      <dgm:prSet presAssocID="{524C8831-CFCF-4A89-9CF2-85685AA586C2}" presName="rect1ParTxNoCh" presStyleLbl="alignAcc1" presStyleIdx="0" presStyleCnt="1">
        <dgm:presLayoutVars>
          <dgm:chMax val="1"/>
          <dgm:bulletEnabled val="1"/>
        </dgm:presLayoutVars>
      </dgm:prSet>
      <dgm:spPr/>
    </dgm:pt>
  </dgm:ptLst>
  <dgm:cxnLst>
    <dgm:cxn modelId="{B168F9B0-68E0-4982-9355-FF8944ADECAD}" srcId="{7FEA7997-8DE7-4C41-817A-B3D33885351D}" destId="{524C8831-CFCF-4A89-9CF2-85685AA586C2}" srcOrd="0" destOrd="0" parTransId="{0C9DAB7B-50F5-481C-90D1-F2B2F6B34B57}" sibTransId="{B17F350E-1571-473E-A419-E78AD5C81D1B}"/>
    <dgm:cxn modelId="{BFCB7891-E765-4B99-A5A2-9D9C981A0AE1}" type="presOf" srcId="{7FEA7997-8DE7-4C41-817A-B3D33885351D}" destId="{2886B2D2-7F4D-4762-9045-255CA4F066C1}" srcOrd="0" destOrd="0" presId="urn:microsoft.com/office/officeart/2005/8/layout/target3"/>
    <dgm:cxn modelId="{E68C2504-9D87-4B16-A84F-07BD83E2BC23}" type="presOf" srcId="{524C8831-CFCF-4A89-9CF2-85685AA586C2}" destId="{D919D6CA-397F-4544-8C1A-9371D4E6046E}" srcOrd="1" destOrd="0" presId="urn:microsoft.com/office/officeart/2005/8/layout/target3"/>
    <dgm:cxn modelId="{B6110FBE-E872-4A0F-B872-1E4F6AA4E392}" type="presOf" srcId="{524C8831-CFCF-4A89-9CF2-85685AA586C2}" destId="{385598A3-CB59-4844-B0AA-DD2FE2F27349}" srcOrd="0" destOrd="0" presId="urn:microsoft.com/office/officeart/2005/8/layout/target3"/>
    <dgm:cxn modelId="{EE2CBECA-DE51-4F54-8587-40E593B1B6BA}" type="presParOf" srcId="{2886B2D2-7F4D-4762-9045-255CA4F066C1}" destId="{033C6B35-04C0-451F-8515-E28A1FF42134}" srcOrd="0" destOrd="0" presId="urn:microsoft.com/office/officeart/2005/8/layout/target3"/>
    <dgm:cxn modelId="{2F7A260D-38AC-4CA1-88EA-9D03BAFB602F}" type="presParOf" srcId="{2886B2D2-7F4D-4762-9045-255CA4F066C1}" destId="{22618067-3B6D-4591-9FA4-AF8F4446EA0C}" srcOrd="1" destOrd="0" presId="urn:microsoft.com/office/officeart/2005/8/layout/target3"/>
    <dgm:cxn modelId="{4B44BDEA-CB97-4252-9FC5-9ACC15339C87}" type="presParOf" srcId="{2886B2D2-7F4D-4762-9045-255CA4F066C1}" destId="{385598A3-CB59-4844-B0AA-DD2FE2F27349}" srcOrd="2" destOrd="0" presId="urn:microsoft.com/office/officeart/2005/8/layout/target3"/>
    <dgm:cxn modelId="{88402235-1BDF-47FD-B754-79D2E57BE92A}" type="presParOf" srcId="{2886B2D2-7F4D-4762-9045-255CA4F066C1}" destId="{D919D6CA-397F-4544-8C1A-9371D4E6046E}" srcOrd="3" destOrd="0" presId="urn:microsoft.com/office/officeart/2005/8/layout/target3"/>
  </dgm:cxnLst>
  <dgm:bg/>
  <dgm:whole/>
</dgm:dataModel>
</file>

<file path=ppt/diagrams/data11.xml><?xml version="1.0" encoding="utf-8"?>
<dgm:dataModel xmlns:dgm="http://schemas.openxmlformats.org/drawingml/2006/diagram" xmlns:a="http://schemas.openxmlformats.org/drawingml/2006/main">
  <dgm:ptLst>
    <dgm:pt modelId="{7C12044C-9B68-4148-9A66-9CCF0B819DD8}" type="doc">
      <dgm:prSet loTypeId="urn:microsoft.com/office/officeart/2005/8/layout/target3" loCatId="relationship" qsTypeId="urn:microsoft.com/office/officeart/2005/8/quickstyle/3d2" qsCatId="3D" csTypeId="urn:microsoft.com/office/officeart/2005/8/colors/accent1_2" csCatId="accent1"/>
      <dgm:spPr/>
      <dgm:t>
        <a:bodyPr/>
        <a:lstStyle/>
        <a:p>
          <a:pPr rtl="1"/>
          <a:endParaRPr lang="fa-IR"/>
        </a:p>
      </dgm:t>
    </dgm:pt>
    <dgm:pt modelId="{C7BE3D45-5809-45AD-981C-5D442B44E37C}">
      <dgm:prSet/>
      <dgm:spPr/>
      <dgm:t>
        <a:bodyPr/>
        <a:lstStyle/>
        <a:p>
          <a:pPr rtl="1"/>
          <a:r>
            <a:rPr lang="ar-SA" b="1" dirty="0" smtClean="0"/>
            <a:t>جدول طبقه ها براساس قانون مدیریت خدمات کشوری</a:t>
          </a:r>
          <a:endParaRPr lang="fa-IR" b="1" dirty="0"/>
        </a:p>
      </dgm:t>
    </dgm:pt>
    <dgm:pt modelId="{671AC694-54EB-4B3B-B0D4-7FED468B75B3}" type="parTrans" cxnId="{1BE83170-3E2B-4E56-80C1-D2BFB2783AAC}">
      <dgm:prSet/>
      <dgm:spPr/>
      <dgm:t>
        <a:bodyPr/>
        <a:lstStyle/>
        <a:p>
          <a:pPr rtl="1"/>
          <a:endParaRPr lang="fa-IR"/>
        </a:p>
      </dgm:t>
    </dgm:pt>
    <dgm:pt modelId="{DFAAA327-CDE9-4C9B-99DD-46B8C88F1E6D}" type="sibTrans" cxnId="{1BE83170-3E2B-4E56-80C1-D2BFB2783AAC}">
      <dgm:prSet/>
      <dgm:spPr/>
      <dgm:t>
        <a:bodyPr/>
        <a:lstStyle/>
        <a:p>
          <a:pPr rtl="1"/>
          <a:endParaRPr lang="fa-IR"/>
        </a:p>
      </dgm:t>
    </dgm:pt>
    <dgm:pt modelId="{B56383BC-CCA1-474E-937D-4F31D28FDE50}" type="pres">
      <dgm:prSet presAssocID="{7C12044C-9B68-4148-9A66-9CCF0B819DD8}" presName="Name0" presStyleCnt="0">
        <dgm:presLayoutVars>
          <dgm:chMax val="7"/>
          <dgm:dir/>
          <dgm:animLvl val="lvl"/>
          <dgm:resizeHandles val="exact"/>
        </dgm:presLayoutVars>
      </dgm:prSet>
      <dgm:spPr/>
    </dgm:pt>
    <dgm:pt modelId="{0B776E85-331B-47A3-A89F-881156ED0E57}" type="pres">
      <dgm:prSet presAssocID="{C7BE3D45-5809-45AD-981C-5D442B44E37C}" presName="circle1" presStyleLbl="node1" presStyleIdx="0" presStyleCnt="1"/>
      <dgm:spPr/>
    </dgm:pt>
    <dgm:pt modelId="{DA75A16B-428F-44C6-A81E-8CE69D70A160}" type="pres">
      <dgm:prSet presAssocID="{C7BE3D45-5809-45AD-981C-5D442B44E37C}" presName="space" presStyleCnt="0"/>
      <dgm:spPr/>
    </dgm:pt>
    <dgm:pt modelId="{16121674-EB05-4B64-9E4A-1238AAD4D16F}" type="pres">
      <dgm:prSet presAssocID="{C7BE3D45-5809-45AD-981C-5D442B44E37C}" presName="rect1" presStyleLbl="alignAcc1" presStyleIdx="0" presStyleCnt="1"/>
      <dgm:spPr/>
    </dgm:pt>
    <dgm:pt modelId="{3051DD2D-19D2-442C-9FCC-29796582BC46}" type="pres">
      <dgm:prSet presAssocID="{C7BE3D45-5809-45AD-981C-5D442B44E37C}" presName="rect1ParTxNoCh" presStyleLbl="alignAcc1" presStyleIdx="0" presStyleCnt="1">
        <dgm:presLayoutVars>
          <dgm:chMax val="1"/>
          <dgm:bulletEnabled val="1"/>
        </dgm:presLayoutVars>
      </dgm:prSet>
      <dgm:spPr/>
    </dgm:pt>
  </dgm:ptLst>
  <dgm:cxnLst>
    <dgm:cxn modelId="{1BE83170-3E2B-4E56-80C1-D2BFB2783AAC}" srcId="{7C12044C-9B68-4148-9A66-9CCF0B819DD8}" destId="{C7BE3D45-5809-45AD-981C-5D442B44E37C}" srcOrd="0" destOrd="0" parTransId="{671AC694-54EB-4B3B-B0D4-7FED468B75B3}" sibTransId="{DFAAA327-CDE9-4C9B-99DD-46B8C88F1E6D}"/>
    <dgm:cxn modelId="{EDE28AA0-01CF-4B8D-A748-66B3F71D23D1}" type="presOf" srcId="{C7BE3D45-5809-45AD-981C-5D442B44E37C}" destId="{3051DD2D-19D2-442C-9FCC-29796582BC46}" srcOrd="1" destOrd="0" presId="urn:microsoft.com/office/officeart/2005/8/layout/target3"/>
    <dgm:cxn modelId="{06E4C4CE-07F5-4ADA-BCA0-FFF33AE9D2DE}" type="presOf" srcId="{C7BE3D45-5809-45AD-981C-5D442B44E37C}" destId="{16121674-EB05-4B64-9E4A-1238AAD4D16F}" srcOrd="0" destOrd="0" presId="urn:microsoft.com/office/officeart/2005/8/layout/target3"/>
    <dgm:cxn modelId="{447140BD-B13B-446C-9F48-0769EE3B8019}" type="presOf" srcId="{7C12044C-9B68-4148-9A66-9CCF0B819DD8}" destId="{B56383BC-CCA1-474E-937D-4F31D28FDE50}" srcOrd="0" destOrd="0" presId="urn:microsoft.com/office/officeart/2005/8/layout/target3"/>
    <dgm:cxn modelId="{77B40D92-EAD7-4301-9ABF-50900C4E68D8}" type="presParOf" srcId="{B56383BC-CCA1-474E-937D-4F31D28FDE50}" destId="{0B776E85-331B-47A3-A89F-881156ED0E57}" srcOrd="0" destOrd="0" presId="urn:microsoft.com/office/officeart/2005/8/layout/target3"/>
    <dgm:cxn modelId="{1E602D0B-ADD4-4E7D-8676-01B74FCF6164}" type="presParOf" srcId="{B56383BC-CCA1-474E-937D-4F31D28FDE50}" destId="{DA75A16B-428F-44C6-A81E-8CE69D70A160}" srcOrd="1" destOrd="0" presId="urn:microsoft.com/office/officeart/2005/8/layout/target3"/>
    <dgm:cxn modelId="{580E0C36-6612-49FA-9DA4-ADDA080D0384}" type="presParOf" srcId="{B56383BC-CCA1-474E-937D-4F31D28FDE50}" destId="{16121674-EB05-4B64-9E4A-1238AAD4D16F}" srcOrd="2" destOrd="0" presId="urn:microsoft.com/office/officeart/2005/8/layout/target3"/>
    <dgm:cxn modelId="{89B84234-3FF3-4419-8250-AD9060469929}" type="presParOf" srcId="{B56383BC-CCA1-474E-937D-4F31D28FDE50}" destId="{3051DD2D-19D2-442C-9FCC-29796582BC46}" srcOrd="3" destOrd="0" presId="urn:microsoft.com/office/officeart/2005/8/layout/target3"/>
  </dgm:cxnLst>
  <dgm:bg/>
  <dgm:whole/>
</dgm:dataModel>
</file>

<file path=ppt/diagrams/data12.xml><?xml version="1.0" encoding="utf-8"?>
<dgm:dataModel xmlns:dgm="http://schemas.openxmlformats.org/drawingml/2006/diagram" xmlns:a="http://schemas.openxmlformats.org/drawingml/2006/main">
  <dgm:ptLst>
    <dgm:pt modelId="{E8BB2692-DE59-42D8-95A9-3F144EDB0E2F}" type="doc">
      <dgm:prSet loTypeId="urn:microsoft.com/office/officeart/2005/8/layout/target3" loCatId="relationship" qsTypeId="urn:microsoft.com/office/officeart/2005/8/quickstyle/simple1" qsCatId="simple" csTypeId="urn:microsoft.com/office/officeart/2005/8/colors/accent1_5" csCatId="accent1"/>
      <dgm:spPr/>
      <dgm:t>
        <a:bodyPr/>
        <a:lstStyle/>
        <a:p>
          <a:pPr rtl="1"/>
          <a:endParaRPr lang="fa-IR"/>
        </a:p>
      </dgm:t>
    </dgm:pt>
    <dgm:pt modelId="{9D59384D-45D1-49F2-A21F-82A038E24D83}">
      <dgm:prSet custT="1"/>
      <dgm:spPr/>
      <dgm:t>
        <a:bodyPr/>
        <a:lstStyle/>
        <a:p>
          <a:pPr rtl="1"/>
          <a:r>
            <a:rPr lang="fa-IR" sz="2400" b="1" i="0" baseline="0" dirty="0" smtClean="0"/>
            <a:t>مدارک لازم جهت تبدیل وضعیت استخدامی از پیمانی به رسمی آزمایشی :</a:t>
          </a:r>
          <a:r>
            <a:rPr lang="en-US" sz="2400" b="0" i="0" baseline="0" dirty="0" smtClean="0"/>
            <a:t/>
          </a:r>
          <a:br>
            <a:rPr lang="en-US" sz="2400" b="0" i="0" baseline="0" dirty="0" smtClean="0"/>
          </a:br>
          <a:endParaRPr lang="fa-IR" sz="2400" b="0" i="0" baseline="0" dirty="0"/>
        </a:p>
      </dgm:t>
    </dgm:pt>
    <dgm:pt modelId="{124022C7-24FA-409F-9D6A-67E43E51FA9E}" type="parTrans" cxnId="{55051A14-C849-45DF-9FE2-45474609267E}">
      <dgm:prSet/>
      <dgm:spPr/>
      <dgm:t>
        <a:bodyPr/>
        <a:lstStyle/>
        <a:p>
          <a:pPr rtl="1"/>
          <a:endParaRPr lang="fa-IR"/>
        </a:p>
      </dgm:t>
    </dgm:pt>
    <dgm:pt modelId="{9FFDFD74-91F1-493F-9CA7-6E2A5A6628B4}" type="sibTrans" cxnId="{55051A14-C849-45DF-9FE2-45474609267E}">
      <dgm:prSet/>
      <dgm:spPr/>
      <dgm:t>
        <a:bodyPr/>
        <a:lstStyle/>
        <a:p>
          <a:pPr rtl="1"/>
          <a:endParaRPr lang="fa-IR"/>
        </a:p>
      </dgm:t>
    </dgm:pt>
    <dgm:pt modelId="{723DB316-E182-4EA3-9C99-F5C812148DB4}" type="pres">
      <dgm:prSet presAssocID="{E8BB2692-DE59-42D8-95A9-3F144EDB0E2F}" presName="Name0" presStyleCnt="0">
        <dgm:presLayoutVars>
          <dgm:chMax val="7"/>
          <dgm:dir/>
          <dgm:animLvl val="lvl"/>
          <dgm:resizeHandles val="exact"/>
        </dgm:presLayoutVars>
      </dgm:prSet>
      <dgm:spPr/>
    </dgm:pt>
    <dgm:pt modelId="{7AC78201-8CFE-425C-95C4-FE5505472F2E}" type="pres">
      <dgm:prSet presAssocID="{9D59384D-45D1-49F2-A21F-82A038E24D83}" presName="circle1" presStyleLbl="node1" presStyleIdx="0" presStyleCnt="1"/>
      <dgm:spPr/>
    </dgm:pt>
    <dgm:pt modelId="{72B2138B-13AF-4BA6-B6CA-C3793F39BB11}" type="pres">
      <dgm:prSet presAssocID="{9D59384D-45D1-49F2-A21F-82A038E24D83}" presName="space" presStyleCnt="0"/>
      <dgm:spPr/>
    </dgm:pt>
    <dgm:pt modelId="{9BB30DFA-564A-4A18-B767-7C261B083428}" type="pres">
      <dgm:prSet presAssocID="{9D59384D-45D1-49F2-A21F-82A038E24D83}" presName="rect1" presStyleLbl="alignAcc1" presStyleIdx="0" presStyleCnt="1"/>
      <dgm:spPr/>
    </dgm:pt>
    <dgm:pt modelId="{2656494E-AC59-4D34-9090-2D40481BB7B6}" type="pres">
      <dgm:prSet presAssocID="{9D59384D-45D1-49F2-A21F-82A038E24D83}" presName="rect1ParTxNoCh" presStyleLbl="alignAcc1" presStyleIdx="0" presStyleCnt="1">
        <dgm:presLayoutVars>
          <dgm:chMax val="1"/>
          <dgm:bulletEnabled val="1"/>
        </dgm:presLayoutVars>
      </dgm:prSet>
      <dgm:spPr/>
    </dgm:pt>
  </dgm:ptLst>
  <dgm:cxnLst>
    <dgm:cxn modelId="{55051A14-C849-45DF-9FE2-45474609267E}" srcId="{E8BB2692-DE59-42D8-95A9-3F144EDB0E2F}" destId="{9D59384D-45D1-49F2-A21F-82A038E24D83}" srcOrd="0" destOrd="0" parTransId="{124022C7-24FA-409F-9D6A-67E43E51FA9E}" sibTransId="{9FFDFD74-91F1-493F-9CA7-6E2A5A6628B4}"/>
    <dgm:cxn modelId="{BB419A45-5C90-452C-8382-813A1BF92512}" type="presOf" srcId="{9D59384D-45D1-49F2-A21F-82A038E24D83}" destId="{2656494E-AC59-4D34-9090-2D40481BB7B6}" srcOrd="1" destOrd="0" presId="urn:microsoft.com/office/officeart/2005/8/layout/target3"/>
    <dgm:cxn modelId="{C8BA4FDA-299E-4B65-B529-5EDB073D98C8}" type="presOf" srcId="{E8BB2692-DE59-42D8-95A9-3F144EDB0E2F}" destId="{723DB316-E182-4EA3-9C99-F5C812148DB4}" srcOrd="0" destOrd="0" presId="urn:microsoft.com/office/officeart/2005/8/layout/target3"/>
    <dgm:cxn modelId="{59D71C98-9C8D-400D-8BC2-0F6D52853EBD}" type="presOf" srcId="{9D59384D-45D1-49F2-A21F-82A038E24D83}" destId="{9BB30DFA-564A-4A18-B767-7C261B083428}" srcOrd="0" destOrd="0" presId="urn:microsoft.com/office/officeart/2005/8/layout/target3"/>
    <dgm:cxn modelId="{35D0623A-B41C-409B-B957-93E45EAE49E4}" type="presParOf" srcId="{723DB316-E182-4EA3-9C99-F5C812148DB4}" destId="{7AC78201-8CFE-425C-95C4-FE5505472F2E}" srcOrd="0" destOrd="0" presId="urn:microsoft.com/office/officeart/2005/8/layout/target3"/>
    <dgm:cxn modelId="{DF933B83-D743-4362-9ABA-2D33AE70B228}" type="presParOf" srcId="{723DB316-E182-4EA3-9C99-F5C812148DB4}" destId="{72B2138B-13AF-4BA6-B6CA-C3793F39BB11}" srcOrd="1" destOrd="0" presId="urn:microsoft.com/office/officeart/2005/8/layout/target3"/>
    <dgm:cxn modelId="{FDBD2A31-CDD8-4562-B190-EFA06EFF0532}" type="presParOf" srcId="{723DB316-E182-4EA3-9C99-F5C812148DB4}" destId="{9BB30DFA-564A-4A18-B767-7C261B083428}" srcOrd="2" destOrd="0" presId="urn:microsoft.com/office/officeart/2005/8/layout/target3"/>
    <dgm:cxn modelId="{222C45EF-A440-445D-8C49-7B9FCF69492B}" type="presParOf" srcId="{723DB316-E182-4EA3-9C99-F5C812148DB4}" destId="{2656494E-AC59-4D34-9090-2D40481BB7B6}" srcOrd="3" destOrd="0" presId="urn:microsoft.com/office/officeart/2005/8/layout/target3"/>
  </dgm:cxnLst>
  <dgm:bg/>
  <dgm:whole/>
</dgm:dataModel>
</file>

<file path=ppt/diagrams/data13.xml><?xml version="1.0" encoding="utf-8"?>
<dgm:dataModel xmlns:dgm="http://schemas.openxmlformats.org/drawingml/2006/diagram" xmlns:a="http://schemas.openxmlformats.org/drawingml/2006/main">
  <dgm:ptLst>
    <dgm:pt modelId="{0E814E04-7D79-42CA-BD3B-DE532E502C63}" type="doc">
      <dgm:prSet loTypeId="urn:microsoft.com/office/officeart/2005/8/layout/target3" loCatId="relationship" qsTypeId="urn:microsoft.com/office/officeart/2005/8/quickstyle/3d2" qsCatId="3D" csTypeId="urn:microsoft.com/office/officeart/2005/8/colors/accent1_2" csCatId="accent1" phldr="1"/>
      <dgm:spPr/>
      <dgm:t>
        <a:bodyPr/>
        <a:lstStyle/>
        <a:p>
          <a:pPr rtl="1"/>
          <a:endParaRPr lang="fa-IR"/>
        </a:p>
      </dgm:t>
    </dgm:pt>
    <dgm:pt modelId="{02DD936E-044E-4174-B80E-999BCA9A118F}">
      <dgm:prSet/>
      <dgm:spPr/>
      <dgm:t>
        <a:bodyPr/>
        <a:lstStyle/>
        <a:p>
          <a:pPr rtl="1"/>
          <a:r>
            <a:rPr lang="fa-IR" b="1" dirty="0" smtClean="0">
              <a:solidFill>
                <a:schemeClr val="tx2">
                  <a:lumMod val="75000"/>
                </a:schemeClr>
              </a:solidFill>
            </a:rPr>
            <a:t>مدارک لازم جهت تغییر عنوان ( با رعایت شرایط احراز از لحاظ تحصیلات مرتبط و تجربه لازم )</a:t>
          </a:r>
          <a:endParaRPr lang="fa-IR" b="1" dirty="0">
            <a:solidFill>
              <a:schemeClr val="tx2">
                <a:lumMod val="75000"/>
              </a:schemeClr>
            </a:solidFill>
          </a:endParaRPr>
        </a:p>
      </dgm:t>
    </dgm:pt>
    <dgm:pt modelId="{BA73DC68-3F6E-4010-A6FC-A91AFFF611EA}" type="parTrans" cxnId="{F4031756-ABAE-4ABC-B4E1-F8666958AB34}">
      <dgm:prSet/>
      <dgm:spPr/>
      <dgm:t>
        <a:bodyPr/>
        <a:lstStyle/>
        <a:p>
          <a:pPr rtl="1"/>
          <a:endParaRPr lang="fa-IR"/>
        </a:p>
      </dgm:t>
    </dgm:pt>
    <dgm:pt modelId="{A7735DAC-8C59-475D-8343-5F7600D265D1}" type="sibTrans" cxnId="{F4031756-ABAE-4ABC-B4E1-F8666958AB34}">
      <dgm:prSet/>
      <dgm:spPr/>
      <dgm:t>
        <a:bodyPr/>
        <a:lstStyle/>
        <a:p>
          <a:pPr rtl="1"/>
          <a:endParaRPr lang="fa-IR"/>
        </a:p>
      </dgm:t>
    </dgm:pt>
    <dgm:pt modelId="{EDAE4904-1320-42C3-838A-F5308E64D187}" type="pres">
      <dgm:prSet presAssocID="{0E814E04-7D79-42CA-BD3B-DE532E502C63}" presName="Name0" presStyleCnt="0">
        <dgm:presLayoutVars>
          <dgm:chMax val="7"/>
          <dgm:dir/>
          <dgm:animLvl val="lvl"/>
          <dgm:resizeHandles val="exact"/>
        </dgm:presLayoutVars>
      </dgm:prSet>
      <dgm:spPr/>
    </dgm:pt>
    <dgm:pt modelId="{57E326EB-8342-4764-AC23-4592E27D0F78}" type="pres">
      <dgm:prSet presAssocID="{02DD936E-044E-4174-B80E-999BCA9A118F}" presName="circle1" presStyleLbl="node1" presStyleIdx="0" presStyleCnt="1"/>
      <dgm:spPr/>
    </dgm:pt>
    <dgm:pt modelId="{4D85FBFB-BCE9-427F-B930-75386CC2FFFC}" type="pres">
      <dgm:prSet presAssocID="{02DD936E-044E-4174-B80E-999BCA9A118F}" presName="space" presStyleCnt="0"/>
      <dgm:spPr/>
    </dgm:pt>
    <dgm:pt modelId="{1C3B338B-89BC-40B6-9490-38DE4B203442}" type="pres">
      <dgm:prSet presAssocID="{02DD936E-044E-4174-B80E-999BCA9A118F}" presName="rect1" presStyleLbl="alignAcc1" presStyleIdx="0" presStyleCnt="1"/>
      <dgm:spPr/>
    </dgm:pt>
    <dgm:pt modelId="{12AAA34E-F79F-48FF-A01A-A3A7283DA4E4}" type="pres">
      <dgm:prSet presAssocID="{02DD936E-044E-4174-B80E-999BCA9A118F}" presName="rect1ParTxNoCh" presStyleLbl="alignAcc1" presStyleIdx="0" presStyleCnt="1">
        <dgm:presLayoutVars>
          <dgm:chMax val="1"/>
          <dgm:bulletEnabled val="1"/>
        </dgm:presLayoutVars>
      </dgm:prSet>
      <dgm:spPr/>
    </dgm:pt>
  </dgm:ptLst>
  <dgm:cxnLst>
    <dgm:cxn modelId="{F4031756-ABAE-4ABC-B4E1-F8666958AB34}" srcId="{0E814E04-7D79-42CA-BD3B-DE532E502C63}" destId="{02DD936E-044E-4174-B80E-999BCA9A118F}" srcOrd="0" destOrd="0" parTransId="{BA73DC68-3F6E-4010-A6FC-A91AFFF611EA}" sibTransId="{A7735DAC-8C59-475D-8343-5F7600D265D1}"/>
    <dgm:cxn modelId="{0D1E5A0E-9659-447F-9E40-DA3F2CD813D3}" type="presOf" srcId="{0E814E04-7D79-42CA-BD3B-DE532E502C63}" destId="{EDAE4904-1320-42C3-838A-F5308E64D187}" srcOrd="0" destOrd="0" presId="urn:microsoft.com/office/officeart/2005/8/layout/target3"/>
    <dgm:cxn modelId="{5A41035A-FE51-40EA-8C47-9D6FEEB4B1D8}" type="presOf" srcId="{02DD936E-044E-4174-B80E-999BCA9A118F}" destId="{12AAA34E-F79F-48FF-A01A-A3A7283DA4E4}" srcOrd="1" destOrd="0" presId="urn:microsoft.com/office/officeart/2005/8/layout/target3"/>
    <dgm:cxn modelId="{3E319998-2654-4025-B456-A25A42025174}" type="presOf" srcId="{02DD936E-044E-4174-B80E-999BCA9A118F}" destId="{1C3B338B-89BC-40B6-9490-38DE4B203442}" srcOrd="0" destOrd="0" presId="urn:microsoft.com/office/officeart/2005/8/layout/target3"/>
    <dgm:cxn modelId="{362A4620-F7AB-46CE-9545-1F0626FF0EEB}" type="presParOf" srcId="{EDAE4904-1320-42C3-838A-F5308E64D187}" destId="{57E326EB-8342-4764-AC23-4592E27D0F78}" srcOrd="0" destOrd="0" presId="urn:microsoft.com/office/officeart/2005/8/layout/target3"/>
    <dgm:cxn modelId="{DA70D897-3B37-4BDB-81BE-AE7AD52E0C20}" type="presParOf" srcId="{EDAE4904-1320-42C3-838A-F5308E64D187}" destId="{4D85FBFB-BCE9-427F-B930-75386CC2FFFC}" srcOrd="1" destOrd="0" presId="urn:microsoft.com/office/officeart/2005/8/layout/target3"/>
    <dgm:cxn modelId="{05C6BFC8-3B84-415C-9C36-16D5B7E7CF70}" type="presParOf" srcId="{EDAE4904-1320-42C3-838A-F5308E64D187}" destId="{1C3B338B-89BC-40B6-9490-38DE4B203442}" srcOrd="2" destOrd="0" presId="urn:microsoft.com/office/officeart/2005/8/layout/target3"/>
    <dgm:cxn modelId="{016E863F-67F5-4589-A4AD-A2F372124733}" type="presParOf" srcId="{EDAE4904-1320-42C3-838A-F5308E64D187}" destId="{12AAA34E-F79F-48FF-A01A-A3A7283DA4E4}" srcOrd="3" destOrd="0" presId="urn:microsoft.com/office/officeart/2005/8/layout/target3"/>
  </dgm:cxnLst>
  <dgm:bg/>
  <dgm:whole/>
</dgm:dataModel>
</file>

<file path=ppt/diagrams/data14.xml><?xml version="1.0" encoding="utf-8"?>
<dgm:dataModel xmlns:dgm="http://schemas.openxmlformats.org/drawingml/2006/diagram" xmlns:a="http://schemas.openxmlformats.org/drawingml/2006/main">
  <dgm:ptLst>
    <dgm:pt modelId="{03949BF6-C267-4F3F-8E8A-371299AF1322}" type="doc">
      <dgm:prSet loTypeId="urn:microsoft.com/office/officeart/2005/8/layout/target3" loCatId="relationship" qsTypeId="urn:microsoft.com/office/officeart/2005/8/quickstyle/3d2" qsCatId="3D" csTypeId="urn:microsoft.com/office/officeart/2005/8/colors/accent1_2" csCatId="accent1" phldr="1"/>
      <dgm:spPr/>
      <dgm:t>
        <a:bodyPr/>
        <a:lstStyle/>
        <a:p>
          <a:pPr rtl="1"/>
          <a:endParaRPr lang="fa-IR"/>
        </a:p>
      </dgm:t>
    </dgm:pt>
    <dgm:pt modelId="{4A64E5DF-B978-4F41-8B3B-14EB20C459E5}">
      <dgm:prSet custT="1"/>
      <dgm:spPr/>
      <dgm:t>
        <a:bodyPr/>
        <a:lstStyle/>
        <a:p>
          <a:pPr rtl="1"/>
          <a:r>
            <a:rPr lang="fa-IR" sz="3600" b="1" dirty="0" smtClean="0">
              <a:solidFill>
                <a:schemeClr val="tx2">
                  <a:lumMod val="75000"/>
                </a:schemeClr>
              </a:solidFill>
            </a:rPr>
            <a:t>مدارک لازم جهت اعمال مدرک تحصیلی مرتبط :</a:t>
          </a:r>
          <a:endParaRPr lang="fa-IR" sz="3600" b="1" dirty="0">
            <a:solidFill>
              <a:schemeClr val="tx2">
                <a:lumMod val="75000"/>
              </a:schemeClr>
            </a:solidFill>
          </a:endParaRPr>
        </a:p>
      </dgm:t>
    </dgm:pt>
    <dgm:pt modelId="{963FF48D-3F9A-4EFA-A45C-61A29891B28D}" type="parTrans" cxnId="{8DC372D4-A2B4-4A99-88C0-0E0F8A050B58}">
      <dgm:prSet/>
      <dgm:spPr/>
      <dgm:t>
        <a:bodyPr/>
        <a:lstStyle/>
        <a:p>
          <a:pPr rtl="1"/>
          <a:endParaRPr lang="fa-IR"/>
        </a:p>
      </dgm:t>
    </dgm:pt>
    <dgm:pt modelId="{3003D976-7949-4EF3-B672-0AEBD2921C6B}" type="sibTrans" cxnId="{8DC372D4-A2B4-4A99-88C0-0E0F8A050B58}">
      <dgm:prSet/>
      <dgm:spPr/>
      <dgm:t>
        <a:bodyPr/>
        <a:lstStyle/>
        <a:p>
          <a:pPr rtl="1"/>
          <a:endParaRPr lang="fa-IR"/>
        </a:p>
      </dgm:t>
    </dgm:pt>
    <dgm:pt modelId="{24AA332A-2BC2-46FB-B28A-4D1CF5F599CB}" type="pres">
      <dgm:prSet presAssocID="{03949BF6-C267-4F3F-8E8A-371299AF1322}" presName="Name0" presStyleCnt="0">
        <dgm:presLayoutVars>
          <dgm:chMax val="7"/>
          <dgm:dir/>
          <dgm:animLvl val="lvl"/>
          <dgm:resizeHandles val="exact"/>
        </dgm:presLayoutVars>
      </dgm:prSet>
      <dgm:spPr/>
    </dgm:pt>
    <dgm:pt modelId="{2CAE7747-6084-495C-88D6-01648F4278AC}" type="pres">
      <dgm:prSet presAssocID="{4A64E5DF-B978-4F41-8B3B-14EB20C459E5}" presName="circle1" presStyleLbl="node1" presStyleIdx="0" presStyleCnt="1"/>
      <dgm:spPr/>
    </dgm:pt>
    <dgm:pt modelId="{B9CECDCD-8C60-4F99-8F37-616C1DA37097}" type="pres">
      <dgm:prSet presAssocID="{4A64E5DF-B978-4F41-8B3B-14EB20C459E5}" presName="space" presStyleCnt="0"/>
      <dgm:spPr/>
    </dgm:pt>
    <dgm:pt modelId="{67952BED-F3EA-4EA1-9433-D2D2D7550D77}" type="pres">
      <dgm:prSet presAssocID="{4A64E5DF-B978-4F41-8B3B-14EB20C459E5}" presName="rect1" presStyleLbl="alignAcc1" presStyleIdx="0" presStyleCnt="1" custLinFactNeighborX="97110" custLinFactNeighborY="-44441"/>
      <dgm:spPr/>
      <dgm:t>
        <a:bodyPr/>
        <a:lstStyle/>
        <a:p>
          <a:pPr rtl="1"/>
          <a:endParaRPr lang="fa-IR"/>
        </a:p>
      </dgm:t>
    </dgm:pt>
    <dgm:pt modelId="{5E4CAD26-BE81-4223-92A7-AE39F895C023}" type="pres">
      <dgm:prSet presAssocID="{4A64E5DF-B978-4F41-8B3B-14EB20C459E5}" presName="rect1ParTxNoCh" presStyleLbl="alignAcc1" presStyleIdx="0" presStyleCnt="1">
        <dgm:presLayoutVars>
          <dgm:chMax val="1"/>
          <dgm:bulletEnabled val="1"/>
        </dgm:presLayoutVars>
      </dgm:prSet>
      <dgm:spPr/>
      <dgm:t>
        <a:bodyPr/>
        <a:lstStyle/>
        <a:p>
          <a:pPr rtl="1"/>
          <a:endParaRPr lang="fa-IR"/>
        </a:p>
      </dgm:t>
    </dgm:pt>
  </dgm:ptLst>
  <dgm:cxnLst>
    <dgm:cxn modelId="{83130562-51B0-43CA-8B9A-C48726B64691}" type="presOf" srcId="{03949BF6-C267-4F3F-8E8A-371299AF1322}" destId="{24AA332A-2BC2-46FB-B28A-4D1CF5F599CB}" srcOrd="0" destOrd="0" presId="urn:microsoft.com/office/officeart/2005/8/layout/target3"/>
    <dgm:cxn modelId="{7A3FD2A6-FBDD-464F-8331-71B2602B1974}" type="presOf" srcId="{4A64E5DF-B978-4F41-8B3B-14EB20C459E5}" destId="{5E4CAD26-BE81-4223-92A7-AE39F895C023}" srcOrd="1" destOrd="0" presId="urn:microsoft.com/office/officeart/2005/8/layout/target3"/>
    <dgm:cxn modelId="{8DC372D4-A2B4-4A99-88C0-0E0F8A050B58}" srcId="{03949BF6-C267-4F3F-8E8A-371299AF1322}" destId="{4A64E5DF-B978-4F41-8B3B-14EB20C459E5}" srcOrd="0" destOrd="0" parTransId="{963FF48D-3F9A-4EFA-A45C-61A29891B28D}" sibTransId="{3003D976-7949-4EF3-B672-0AEBD2921C6B}"/>
    <dgm:cxn modelId="{C986E1EF-EBB3-415D-AC3A-C9BD16ABF2F5}" type="presOf" srcId="{4A64E5DF-B978-4F41-8B3B-14EB20C459E5}" destId="{67952BED-F3EA-4EA1-9433-D2D2D7550D77}" srcOrd="0" destOrd="0" presId="urn:microsoft.com/office/officeart/2005/8/layout/target3"/>
    <dgm:cxn modelId="{BE4967D5-C6C1-4294-B009-4D3E80A5B7F3}" type="presParOf" srcId="{24AA332A-2BC2-46FB-B28A-4D1CF5F599CB}" destId="{2CAE7747-6084-495C-88D6-01648F4278AC}" srcOrd="0" destOrd="0" presId="urn:microsoft.com/office/officeart/2005/8/layout/target3"/>
    <dgm:cxn modelId="{D140BF97-370A-4DEF-B660-3D5809869D8C}" type="presParOf" srcId="{24AA332A-2BC2-46FB-B28A-4D1CF5F599CB}" destId="{B9CECDCD-8C60-4F99-8F37-616C1DA37097}" srcOrd="1" destOrd="0" presId="urn:microsoft.com/office/officeart/2005/8/layout/target3"/>
    <dgm:cxn modelId="{D5E5EAF5-CBF2-44BC-8D8C-B9D12CAD47DB}" type="presParOf" srcId="{24AA332A-2BC2-46FB-B28A-4D1CF5F599CB}" destId="{67952BED-F3EA-4EA1-9433-D2D2D7550D77}" srcOrd="2" destOrd="0" presId="urn:microsoft.com/office/officeart/2005/8/layout/target3"/>
    <dgm:cxn modelId="{7D90212D-C059-4442-9BA4-672CB232D5E6}" type="presParOf" srcId="{24AA332A-2BC2-46FB-B28A-4D1CF5F599CB}" destId="{5E4CAD26-BE81-4223-92A7-AE39F895C023}" srcOrd="3" destOrd="0" presId="urn:microsoft.com/office/officeart/2005/8/layout/target3"/>
  </dgm:cxnLst>
  <dgm:bg/>
  <dgm:whole/>
</dgm:dataModel>
</file>

<file path=ppt/diagrams/data15.xml><?xml version="1.0" encoding="utf-8"?>
<dgm:dataModel xmlns:dgm="http://schemas.openxmlformats.org/drawingml/2006/diagram" xmlns:a="http://schemas.openxmlformats.org/drawingml/2006/main">
  <dgm:ptLst>
    <dgm:pt modelId="{E0644A48-A4F9-417F-9FE4-86AE8DBEB3BA}" type="doc">
      <dgm:prSet loTypeId="urn:microsoft.com/office/officeart/2005/8/layout/target3" loCatId="relationship" qsTypeId="urn:microsoft.com/office/officeart/2005/8/quickstyle/3d2" qsCatId="3D" csTypeId="urn:microsoft.com/office/officeart/2005/8/colors/accent1_2" csCatId="accent1"/>
      <dgm:spPr/>
      <dgm:t>
        <a:bodyPr/>
        <a:lstStyle/>
        <a:p>
          <a:pPr rtl="1"/>
          <a:endParaRPr lang="fa-IR"/>
        </a:p>
      </dgm:t>
    </dgm:pt>
    <dgm:pt modelId="{A2034F11-D431-4A2C-A9C4-B489473D0F8F}">
      <dgm:prSet custT="1"/>
      <dgm:spPr/>
      <dgm:t>
        <a:bodyPr/>
        <a:lstStyle/>
        <a:p>
          <a:pPr rtl="1"/>
          <a:r>
            <a:rPr lang="fa-IR" sz="3600" b="1" dirty="0" smtClean="0">
              <a:solidFill>
                <a:schemeClr val="tx2">
                  <a:lumMod val="75000"/>
                </a:schemeClr>
              </a:solidFill>
            </a:rPr>
            <a:t>نکات مربوط به فرم 502 : </a:t>
          </a:r>
          <a:endParaRPr lang="fa-IR" sz="3600" b="1" dirty="0">
            <a:solidFill>
              <a:schemeClr val="tx2">
                <a:lumMod val="75000"/>
              </a:schemeClr>
            </a:solidFill>
          </a:endParaRPr>
        </a:p>
      </dgm:t>
    </dgm:pt>
    <dgm:pt modelId="{84602919-E14F-453C-B416-97706B3A36E9}" type="parTrans" cxnId="{5B8F3A13-A7E1-4B9F-80B8-86972AFD2E97}">
      <dgm:prSet/>
      <dgm:spPr/>
      <dgm:t>
        <a:bodyPr/>
        <a:lstStyle/>
        <a:p>
          <a:pPr rtl="1"/>
          <a:endParaRPr lang="fa-IR"/>
        </a:p>
      </dgm:t>
    </dgm:pt>
    <dgm:pt modelId="{CC72EAC0-EF19-4D52-A5A3-F135E7EB08D9}" type="sibTrans" cxnId="{5B8F3A13-A7E1-4B9F-80B8-86972AFD2E97}">
      <dgm:prSet/>
      <dgm:spPr/>
      <dgm:t>
        <a:bodyPr/>
        <a:lstStyle/>
        <a:p>
          <a:pPr rtl="1"/>
          <a:endParaRPr lang="fa-IR"/>
        </a:p>
      </dgm:t>
    </dgm:pt>
    <dgm:pt modelId="{FF1FEE6B-5285-4ACA-989C-9BC171C88528}" type="pres">
      <dgm:prSet presAssocID="{E0644A48-A4F9-417F-9FE4-86AE8DBEB3BA}" presName="Name0" presStyleCnt="0">
        <dgm:presLayoutVars>
          <dgm:chMax val="7"/>
          <dgm:dir/>
          <dgm:animLvl val="lvl"/>
          <dgm:resizeHandles val="exact"/>
        </dgm:presLayoutVars>
      </dgm:prSet>
      <dgm:spPr/>
    </dgm:pt>
    <dgm:pt modelId="{0FA1CB9F-F43F-43FB-8AF1-C8B5F075C3B9}" type="pres">
      <dgm:prSet presAssocID="{A2034F11-D431-4A2C-A9C4-B489473D0F8F}" presName="circle1" presStyleLbl="node1" presStyleIdx="0" presStyleCnt="1"/>
      <dgm:spPr/>
    </dgm:pt>
    <dgm:pt modelId="{85AFD916-C996-4DB6-A910-E672FF9D790A}" type="pres">
      <dgm:prSet presAssocID="{A2034F11-D431-4A2C-A9C4-B489473D0F8F}" presName="space" presStyleCnt="0"/>
      <dgm:spPr/>
    </dgm:pt>
    <dgm:pt modelId="{162AD2E1-4877-4620-885D-EB5C7CFE0B69}" type="pres">
      <dgm:prSet presAssocID="{A2034F11-D431-4A2C-A9C4-B489473D0F8F}" presName="rect1" presStyleLbl="alignAcc1" presStyleIdx="0" presStyleCnt="1"/>
      <dgm:spPr/>
    </dgm:pt>
    <dgm:pt modelId="{CC0F32D3-01B4-4399-BCBB-16B4047C7B77}" type="pres">
      <dgm:prSet presAssocID="{A2034F11-D431-4A2C-A9C4-B489473D0F8F}" presName="rect1ParTxNoCh" presStyleLbl="alignAcc1" presStyleIdx="0" presStyleCnt="1">
        <dgm:presLayoutVars>
          <dgm:chMax val="1"/>
          <dgm:bulletEnabled val="1"/>
        </dgm:presLayoutVars>
      </dgm:prSet>
      <dgm:spPr/>
    </dgm:pt>
  </dgm:ptLst>
  <dgm:cxnLst>
    <dgm:cxn modelId="{584F1BB2-B971-4E16-B7E5-AFE46003BCC3}" type="presOf" srcId="{A2034F11-D431-4A2C-A9C4-B489473D0F8F}" destId="{162AD2E1-4877-4620-885D-EB5C7CFE0B69}" srcOrd="0" destOrd="0" presId="urn:microsoft.com/office/officeart/2005/8/layout/target3"/>
    <dgm:cxn modelId="{1D5B0A1E-2770-4CDC-BD6F-45526135D633}" type="presOf" srcId="{A2034F11-D431-4A2C-A9C4-B489473D0F8F}" destId="{CC0F32D3-01B4-4399-BCBB-16B4047C7B77}" srcOrd="1" destOrd="0" presId="urn:microsoft.com/office/officeart/2005/8/layout/target3"/>
    <dgm:cxn modelId="{C37628E7-0543-42E1-A674-2C439B3B62CF}" type="presOf" srcId="{E0644A48-A4F9-417F-9FE4-86AE8DBEB3BA}" destId="{FF1FEE6B-5285-4ACA-989C-9BC171C88528}" srcOrd="0" destOrd="0" presId="urn:microsoft.com/office/officeart/2005/8/layout/target3"/>
    <dgm:cxn modelId="{5B8F3A13-A7E1-4B9F-80B8-86972AFD2E97}" srcId="{E0644A48-A4F9-417F-9FE4-86AE8DBEB3BA}" destId="{A2034F11-D431-4A2C-A9C4-B489473D0F8F}" srcOrd="0" destOrd="0" parTransId="{84602919-E14F-453C-B416-97706B3A36E9}" sibTransId="{CC72EAC0-EF19-4D52-A5A3-F135E7EB08D9}"/>
    <dgm:cxn modelId="{80EDC478-080B-4A3F-83D0-3F95908908DE}" type="presParOf" srcId="{FF1FEE6B-5285-4ACA-989C-9BC171C88528}" destId="{0FA1CB9F-F43F-43FB-8AF1-C8B5F075C3B9}" srcOrd="0" destOrd="0" presId="urn:microsoft.com/office/officeart/2005/8/layout/target3"/>
    <dgm:cxn modelId="{1F2054A5-F5D5-4208-93D8-4C503221CE8E}" type="presParOf" srcId="{FF1FEE6B-5285-4ACA-989C-9BC171C88528}" destId="{85AFD916-C996-4DB6-A910-E672FF9D790A}" srcOrd="1" destOrd="0" presId="urn:microsoft.com/office/officeart/2005/8/layout/target3"/>
    <dgm:cxn modelId="{63FBCBB4-7EBF-4777-8BF0-90A93D918B5B}" type="presParOf" srcId="{FF1FEE6B-5285-4ACA-989C-9BC171C88528}" destId="{162AD2E1-4877-4620-885D-EB5C7CFE0B69}" srcOrd="2" destOrd="0" presId="urn:microsoft.com/office/officeart/2005/8/layout/target3"/>
    <dgm:cxn modelId="{E1D14BA5-9E5C-4026-BE20-CF9AB64DCE3D}" type="presParOf" srcId="{FF1FEE6B-5285-4ACA-989C-9BC171C88528}" destId="{CC0F32D3-01B4-4399-BCBB-16B4047C7B77}" srcOrd="3"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9D056E98-061F-4B61-AEA6-ECCA7502B634}" type="doc">
      <dgm:prSet loTypeId="urn:microsoft.com/office/officeart/2005/8/layout/target3" loCatId="list" qsTypeId="urn:microsoft.com/office/officeart/2005/8/quickstyle/3d1" qsCatId="3D" csTypeId="urn:microsoft.com/office/officeart/2005/8/colors/accent1_2" csCatId="accent1"/>
      <dgm:spPr/>
      <dgm:t>
        <a:bodyPr/>
        <a:lstStyle/>
        <a:p>
          <a:pPr rtl="1"/>
          <a:endParaRPr lang="fa-IR"/>
        </a:p>
      </dgm:t>
    </dgm:pt>
    <dgm:pt modelId="{2166A343-5E19-46FE-8FEF-50189D6493BD}">
      <dgm:prSet custT="1"/>
      <dgm:spPr/>
      <dgm:t>
        <a:bodyPr/>
        <a:lstStyle/>
        <a:p>
          <a:pPr algn="r" rtl="1"/>
          <a:r>
            <a:rPr lang="fa-IR" sz="2800" b="1" dirty="0" smtClean="0">
              <a:cs typeface="B Titr" pitchFamily="2" charset="-78"/>
            </a:rPr>
            <a:t>تعریف شغل:  </a:t>
          </a:r>
          <a:endParaRPr lang="fa-IR" sz="2800" b="1" dirty="0">
            <a:cs typeface="B Titr" pitchFamily="2" charset="-78"/>
          </a:endParaRPr>
        </a:p>
      </dgm:t>
    </dgm:pt>
    <dgm:pt modelId="{094E3D71-CABE-4890-81FF-BE34D42C9321}" type="parTrans" cxnId="{6FF4ED05-2D44-45B7-8876-C904B1EDE4DF}">
      <dgm:prSet/>
      <dgm:spPr/>
      <dgm:t>
        <a:bodyPr/>
        <a:lstStyle/>
        <a:p>
          <a:pPr rtl="1"/>
          <a:endParaRPr lang="fa-IR"/>
        </a:p>
      </dgm:t>
    </dgm:pt>
    <dgm:pt modelId="{0E73782F-C18C-4A89-8563-6B69F151EFC3}" type="sibTrans" cxnId="{6FF4ED05-2D44-45B7-8876-C904B1EDE4DF}">
      <dgm:prSet/>
      <dgm:spPr/>
      <dgm:t>
        <a:bodyPr/>
        <a:lstStyle/>
        <a:p>
          <a:pPr rtl="1"/>
          <a:endParaRPr lang="fa-IR"/>
        </a:p>
      </dgm:t>
    </dgm:pt>
    <dgm:pt modelId="{59B306CD-2F3B-4121-81CF-587787D2A78F}" type="pres">
      <dgm:prSet presAssocID="{9D056E98-061F-4B61-AEA6-ECCA7502B634}" presName="Name0" presStyleCnt="0">
        <dgm:presLayoutVars>
          <dgm:chMax val="7"/>
          <dgm:dir/>
          <dgm:animLvl val="lvl"/>
          <dgm:resizeHandles val="exact"/>
        </dgm:presLayoutVars>
      </dgm:prSet>
      <dgm:spPr/>
    </dgm:pt>
    <dgm:pt modelId="{6F1D2264-ABA0-4FE9-B0BD-D80BCBB913F7}" type="pres">
      <dgm:prSet presAssocID="{2166A343-5E19-46FE-8FEF-50189D6493BD}" presName="circle1" presStyleLbl="node1" presStyleIdx="0" presStyleCnt="1"/>
      <dgm:spPr/>
    </dgm:pt>
    <dgm:pt modelId="{25249AE9-F6CF-4400-A7C9-913C7666B458}" type="pres">
      <dgm:prSet presAssocID="{2166A343-5E19-46FE-8FEF-50189D6493BD}" presName="space" presStyleCnt="0"/>
      <dgm:spPr/>
    </dgm:pt>
    <dgm:pt modelId="{0431F5D7-9283-41BB-A655-69705490F4A4}" type="pres">
      <dgm:prSet presAssocID="{2166A343-5E19-46FE-8FEF-50189D6493BD}" presName="rect1" presStyleLbl="alignAcc1" presStyleIdx="0" presStyleCnt="1"/>
      <dgm:spPr/>
    </dgm:pt>
    <dgm:pt modelId="{E445AA50-9E88-4070-9E12-B1D4440E78E4}" type="pres">
      <dgm:prSet presAssocID="{2166A343-5E19-46FE-8FEF-50189D6493BD}" presName="rect1ParTxNoCh" presStyleLbl="alignAcc1" presStyleIdx="0" presStyleCnt="1">
        <dgm:presLayoutVars>
          <dgm:chMax val="1"/>
          <dgm:bulletEnabled val="1"/>
        </dgm:presLayoutVars>
      </dgm:prSet>
      <dgm:spPr/>
    </dgm:pt>
  </dgm:ptLst>
  <dgm:cxnLst>
    <dgm:cxn modelId="{95F0364F-D1A9-4C2B-8994-8E709ED4851C}" type="presOf" srcId="{2166A343-5E19-46FE-8FEF-50189D6493BD}" destId="{E445AA50-9E88-4070-9E12-B1D4440E78E4}" srcOrd="1" destOrd="0" presId="urn:microsoft.com/office/officeart/2005/8/layout/target3"/>
    <dgm:cxn modelId="{5FB3843E-4E2C-472C-A7F2-1287ECEF576B}" type="presOf" srcId="{9D056E98-061F-4B61-AEA6-ECCA7502B634}" destId="{59B306CD-2F3B-4121-81CF-587787D2A78F}" srcOrd="0" destOrd="0" presId="urn:microsoft.com/office/officeart/2005/8/layout/target3"/>
    <dgm:cxn modelId="{6FF4ED05-2D44-45B7-8876-C904B1EDE4DF}" srcId="{9D056E98-061F-4B61-AEA6-ECCA7502B634}" destId="{2166A343-5E19-46FE-8FEF-50189D6493BD}" srcOrd="0" destOrd="0" parTransId="{094E3D71-CABE-4890-81FF-BE34D42C9321}" sibTransId="{0E73782F-C18C-4A89-8563-6B69F151EFC3}"/>
    <dgm:cxn modelId="{8703B95A-6050-46C7-B1EA-8D24E5D5D968}" type="presOf" srcId="{2166A343-5E19-46FE-8FEF-50189D6493BD}" destId="{0431F5D7-9283-41BB-A655-69705490F4A4}" srcOrd="0" destOrd="0" presId="urn:microsoft.com/office/officeart/2005/8/layout/target3"/>
    <dgm:cxn modelId="{F0078718-535D-460D-A128-42F67F5F0F5E}" type="presParOf" srcId="{59B306CD-2F3B-4121-81CF-587787D2A78F}" destId="{6F1D2264-ABA0-4FE9-B0BD-D80BCBB913F7}" srcOrd="0" destOrd="0" presId="urn:microsoft.com/office/officeart/2005/8/layout/target3"/>
    <dgm:cxn modelId="{D6FE7254-6ECB-4C8D-B6C2-3719688583E4}" type="presParOf" srcId="{59B306CD-2F3B-4121-81CF-587787D2A78F}" destId="{25249AE9-F6CF-4400-A7C9-913C7666B458}" srcOrd="1" destOrd="0" presId="urn:microsoft.com/office/officeart/2005/8/layout/target3"/>
    <dgm:cxn modelId="{D6A8BA3D-A755-4EF7-A5CA-D6FF0BD79D9E}" type="presParOf" srcId="{59B306CD-2F3B-4121-81CF-587787D2A78F}" destId="{0431F5D7-9283-41BB-A655-69705490F4A4}" srcOrd="2" destOrd="0" presId="urn:microsoft.com/office/officeart/2005/8/layout/target3"/>
    <dgm:cxn modelId="{94163B7E-1986-4DA5-A003-1EFB8FAED09B}" type="presParOf" srcId="{59B306CD-2F3B-4121-81CF-587787D2A78F}" destId="{E445AA50-9E88-4070-9E12-B1D4440E78E4}" srcOrd="3"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9D056E98-061F-4B61-AEA6-ECCA7502B634}" type="doc">
      <dgm:prSet loTypeId="urn:microsoft.com/office/officeart/2005/8/layout/target3" loCatId="list" qsTypeId="urn:microsoft.com/office/officeart/2005/8/quickstyle/3d1" qsCatId="3D" csTypeId="urn:microsoft.com/office/officeart/2005/8/colors/accent1_2" csCatId="accent1" phldr="1"/>
      <dgm:spPr/>
      <dgm:t>
        <a:bodyPr/>
        <a:lstStyle/>
        <a:p>
          <a:pPr rtl="1"/>
          <a:endParaRPr lang="fa-IR"/>
        </a:p>
      </dgm:t>
    </dgm:pt>
    <dgm:pt modelId="{2166A343-5E19-46FE-8FEF-50189D6493BD}">
      <dgm:prSet custT="1"/>
      <dgm:spPr/>
      <dgm:t>
        <a:bodyPr/>
        <a:lstStyle/>
        <a:p>
          <a:pPr algn="r" rtl="1"/>
          <a:r>
            <a:rPr lang="fa-IR" sz="2800" b="1" dirty="0" smtClean="0">
              <a:cs typeface="B Titr" pitchFamily="2" charset="-78"/>
            </a:rPr>
            <a:t>پست سازمانی :</a:t>
          </a:r>
          <a:endParaRPr lang="fa-IR" sz="2800" b="1" dirty="0">
            <a:cs typeface="B Titr" pitchFamily="2" charset="-78"/>
          </a:endParaRPr>
        </a:p>
      </dgm:t>
    </dgm:pt>
    <dgm:pt modelId="{094E3D71-CABE-4890-81FF-BE34D42C9321}" type="parTrans" cxnId="{6FF4ED05-2D44-45B7-8876-C904B1EDE4DF}">
      <dgm:prSet/>
      <dgm:spPr/>
      <dgm:t>
        <a:bodyPr/>
        <a:lstStyle/>
        <a:p>
          <a:pPr rtl="1"/>
          <a:endParaRPr lang="fa-IR"/>
        </a:p>
      </dgm:t>
    </dgm:pt>
    <dgm:pt modelId="{0E73782F-C18C-4A89-8563-6B69F151EFC3}" type="sibTrans" cxnId="{6FF4ED05-2D44-45B7-8876-C904B1EDE4DF}">
      <dgm:prSet/>
      <dgm:spPr/>
      <dgm:t>
        <a:bodyPr/>
        <a:lstStyle/>
        <a:p>
          <a:pPr rtl="1"/>
          <a:endParaRPr lang="fa-IR"/>
        </a:p>
      </dgm:t>
    </dgm:pt>
    <dgm:pt modelId="{59B306CD-2F3B-4121-81CF-587787D2A78F}" type="pres">
      <dgm:prSet presAssocID="{9D056E98-061F-4B61-AEA6-ECCA7502B634}" presName="Name0" presStyleCnt="0">
        <dgm:presLayoutVars>
          <dgm:chMax val="7"/>
          <dgm:dir/>
          <dgm:animLvl val="lvl"/>
          <dgm:resizeHandles val="exact"/>
        </dgm:presLayoutVars>
      </dgm:prSet>
      <dgm:spPr/>
    </dgm:pt>
    <dgm:pt modelId="{6F1D2264-ABA0-4FE9-B0BD-D80BCBB913F7}" type="pres">
      <dgm:prSet presAssocID="{2166A343-5E19-46FE-8FEF-50189D6493BD}" presName="circle1" presStyleLbl="node1" presStyleIdx="0" presStyleCnt="1"/>
      <dgm:spPr/>
    </dgm:pt>
    <dgm:pt modelId="{25249AE9-F6CF-4400-A7C9-913C7666B458}" type="pres">
      <dgm:prSet presAssocID="{2166A343-5E19-46FE-8FEF-50189D6493BD}" presName="space" presStyleCnt="0"/>
      <dgm:spPr/>
    </dgm:pt>
    <dgm:pt modelId="{0431F5D7-9283-41BB-A655-69705490F4A4}" type="pres">
      <dgm:prSet presAssocID="{2166A343-5E19-46FE-8FEF-50189D6493BD}" presName="rect1" presStyleLbl="alignAcc1" presStyleIdx="0" presStyleCnt="1" custLinFactNeighborX="-1426"/>
      <dgm:spPr/>
    </dgm:pt>
    <dgm:pt modelId="{E445AA50-9E88-4070-9E12-B1D4440E78E4}" type="pres">
      <dgm:prSet presAssocID="{2166A343-5E19-46FE-8FEF-50189D6493BD}" presName="rect1ParTxNoCh" presStyleLbl="alignAcc1" presStyleIdx="0" presStyleCnt="1">
        <dgm:presLayoutVars>
          <dgm:chMax val="1"/>
          <dgm:bulletEnabled val="1"/>
        </dgm:presLayoutVars>
      </dgm:prSet>
      <dgm:spPr/>
    </dgm:pt>
  </dgm:ptLst>
  <dgm:cxnLst>
    <dgm:cxn modelId="{D8F302A4-7C5A-4F46-9B91-545383B65A1E}" type="presOf" srcId="{2166A343-5E19-46FE-8FEF-50189D6493BD}" destId="{0431F5D7-9283-41BB-A655-69705490F4A4}" srcOrd="0" destOrd="0" presId="urn:microsoft.com/office/officeart/2005/8/layout/target3"/>
    <dgm:cxn modelId="{853D01FD-7954-45D5-90B5-6412BD19F45D}" type="presOf" srcId="{2166A343-5E19-46FE-8FEF-50189D6493BD}" destId="{E445AA50-9E88-4070-9E12-B1D4440E78E4}" srcOrd="1" destOrd="0" presId="urn:microsoft.com/office/officeart/2005/8/layout/target3"/>
    <dgm:cxn modelId="{0DAEB30D-5107-42AF-83F2-2E2E5AC898F7}" type="presOf" srcId="{9D056E98-061F-4B61-AEA6-ECCA7502B634}" destId="{59B306CD-2F3B-4121-81CF-587787D2A78F}" srcOrd="0" destOrd="0" presId="urn:microsoft.com/office/officeart/2005/8/layout/target3"/>
    <dgm:cxn modelId="{6FF4ED05-2D44-45B7-8876-C904B1EDE4DF}" srcId="{9D056E98-061F-4B61-AEA6-ECCA7502B634}" destId="{2166A343-5E19-46FE-8FEF-50189D6493BD}" srcOrd="0" destOrd="0" parTransId="{094E3D71-CABE-4890-81FF-BE34D42C9321}" sibTransId="{0E73782F-C18C-4A89-8563-6B69F151EFC3}"/>
    <dgm:cxn modelId="{79B97CC6-8291-46EC-9FB2-16AB7C714ADD}" type="presParOf" srcId="{59B306CD-2F3B-4121-81CF-587787D2A78F}" destId="{6F1D2264-ABA0-4FE9-B0BD-D80BCBB913F7}" srcOrd="0" destOrd="0" presId="urn:microsoft.com/office/officeart/2005/8/layout/target3"/>
    <dgm:cxn modelId="{CF03D5F5-3A86-4DA5-B38A-BDA34F6F2980}" type="presParOf" srcId="{59B306CD-2F3B-4121-81CF-587787D2A78F}" destId="{25249AE9-F6CF-4400-A7C9-913C7666B458}" srcOrd="1" destOrd="0" presId="urn:microsoft.com/office/officeart/2005/8/layout/target3"/>
    <dgm:cxn modelId="{5680F8DA-B422-4683-825A-3053E838E214}" type="presParOf" srcId="{59B306CD-2F3B-4121-81CF-587787D2A78F}" destId="{0431F5D7-9283-41BB-A655-69705490F4A4}" srcOrd="2" destOrd="0" presId="urn:microsoft.com/office/officeart/2005/8/layout/target3"/>
    <dgm:cxn modelId="{B96CF128-3469-4C1C-8FDE-70411B77A389}" type="presParOf" srcId="{59B306CD-2F3B-4121-81CF-587787D2A78F}" destId="{E445AA50-9E88-4070-9E12-B1D4440E78E4}" srcOrd="3" destOrd="0" presId="urn:microsoft.com/office/officeart/2005/8/layout/target3"/>
  </dgm:cxnLst>
  <dgm:bg/>
  <dgm:whole/>
</dgm:dataModel>
</file>

<file path=ppt/diagrams/data4.xml><?xml version="1.0" encoding="utf-8"?>
<dgm:dataModel xmlns:dgm="http://schemas.openxmlformats.org/drawingml/2006/diagram" xmlns:a="http://schemas.openxmlformats.org/drawingml/2006/main">
  <dgm:ptLst>
    <dgm:pt modelId="{737A75FE-D633-4B99-AFAB-DE52368C48FD}" type="doc">
      <dgm:prSet loTypeId="urn:microsoft.com/office/officeart/2005/8/layout/target3" loCatId="list" qsTypeId="urn:microsoft.com/office/officeart/2005/8/quickstyle/3d1" qsCatId="3D" csTypeId="urn:microsoft.com/office/officeart/2005/8/colors/accent1_2" csCatId="accent1"/>
      <dgm:spPr/>
      <dgm:t>
        <a:bodyPr/>
        <a:lstStyle/>
        <a:p>
          <a:pPr rtl="1"/>
          <a:endParaRPr lang="fa-IR"/>
        </a:p>
      </dgm:t>
    </dgm:pt>
    <dgm:pt modelId="{134508F6-2E41-45BC-B088-8A3EAF6AAECA}">
      <dgm:prSet/>
      <dgm:spPr/>
      <dgm:t>
        <a:bodyPr/>
        <a:lstStyle/>
        <a:p>
          <a:pPr rtl="1"/>
          <a:r>
            <a:rPr lang="fa-IR" b="1" dirty="0" smtClean="0"/>
            <a:t>رشته شغلی: </a:t>
          </a:r>
          <a:endParaRPr lang="fa-IR" b="1" dirty="0"/>
        </a:p>
      </dgm:t>
    </dgm:pt>
    <dgm:pt modelId="{BE4460BD-64BD-4C8F-A3A6-442CC58F51FB}" type="parTrans" cxnId="{52706DFC-9476-414C-97FB-92E693B79832}">
      <dgm:prSet/>
      <dgm:spPr/>
      <dgm:t>
        <a:bodyPr/>
        <a:lstStyle/>
        <a:p>
          <a:pPr rtl="1"/>
          <a:endParaRPr lang="fa-IR"/>
        </a:p>
      </dgm:t>
    </dgm:pt>
    <dgm:pt modelId="{D6B130A7-81F3-43EF-B090-DDF0C85C2CF5}" type="sibTrans" cxnId="{52706DFC-9476-414C-97FB-92E693B79832}">
      <dgm:prSet/>
      <dgm:spPr/>
      <dgm:t>
        <a:bodyPr/>
        <a:lstStyle/>
        <a:p>
          <a:pPr rtl="1"/>
          <a:endParaRPr lang="fa-IR"/>
        </a:p>
      </dgm:t>
    </dgm:pt>
    <dgm:pt modelId="{6F19B6D0-B2D8-4F4C-B9A6-CC798D342B8D}" type="pres">
      <dgm:prSet presAssocID="{737A75FE-D633-4B99-AFAB-DE52368C48FD}" presName="Name0" presStyleCnt="0">
        <dgm:presLayoutVars>
          <dgm:chMax val="7"/>
          <dgm:dir/>
          <dgm:animLvl val="lvl"/>
          <dgm:resizeHandles val="exact"/>
        </dgm:presLayoutVars>
      </dgm:prSet>
      <dgm:spPr/>
    </dgm:pt>
    <dgm:pt modelId="{8444AF6F-6448-4E66-A51A-706AC9BBB060}" type="pres">
      <dgm:prSet presAssocID="{134508F6-2E41-45BC-B088-8A3EAF6AAECA}" presName="circle1" presStyleLbl="node1" presStyleIdx="0" presStyleCnt="1"/>
      <dgm:spPr/>
    </dgm:pt>
    <dgm:pt modelId="{2B35F1AE-D39D-4F2E-86AA-8831BC48F186}" type="pres">
      <dgm:prSet presAssocID="{134508F6-2E41-45BC-B088-8A3EAF6AAECA}" presName="space" presStyleCnt="0"/>
      <dgm:spPr/>
    </dgm:pt>
    <dgm:pt modelId="{CA15ABCD-519A-4B70-8AED-F17EEEADED16}" type="pres">
      <dgm:prSet presAssocID="{134508F6-2E41-45BC-B088-8A3EAF6AAECA}" presName="rect1" presStyleLbl="alignAcc1" presStyleIdx="0" presStyleCnt="1"/>
      <dgm:spPr/>
    </dgm:pt>
    <dgm:pt modelId="{79588BBB-40FA-4794-8C08-11606F4C39EE}" type="pres">
      <dgm:prSet presAssocID="{134508F6-2E41-45BC-B088-8A3EAF6AAECA}" presName="rect1ParTxNoCh" presStyleLbl="alignAcc1" presStyleIdx="0" presStyleCnt="1">
        <dgm:presLayoutVars>
          <dgm:chMax val="1"/>
          <dgm:bulletEnabled val="1"/>
        </dgm:presLayoutVars>
      </dgm:prSet>
      <dgm:spPr/>
    </dgm:pt>
  </dgm:ptLst>
  <dgm:cxnLst>
    <dgm:cxn modelId="{52706DFC-9476-414C-97FB-92E693B79832}" srcId="{737A75FE-D633-4B99-AFAB-DE52368C48FD}" destId="{134508F6-2E41-45BC-B088-8A3EAF6AAECA}" srcOrd="0" destOrd="0" parTransId="{BE4460BD-64BD-4C8F-A3A6-442CC58F51FB}" sibTransId="{D6B130A7-81F3-43EF-B090-DDF0C85C2CF5}"/>
    <dgm:cxn modelId="{8927A9C9-69BD-4C09-893F-7204117CDC8B}" type="presOf" srcId="{134508F6-2E41-45BC-B088-8A3EAF6AAECA}" destId="{CA15ABCD-519A-4B70-8AED-F17EEEADED16}" srcOrd="0" destOrd="0" presId="urn:microsoft.com/office/officeart/2005/8/layout/target3"/>
    <dgm:cxn modelId="{470CA6D4-001B-43DC-AFC1-D294C8526002}" type="presOf" srcId="{737A75FE-D633-4B99-AFAB-DE52368C48FD}" destId="{6F19B6D0-B2D8-4F4C-B9A6-CC798D342B8D}" srcOrd="0" destOrd="0" presId="urn:microsoft.com/office/officeart/2005/8/layout/target3"/>
    <dgm:cxn modelId="{2FA32926-5B96-475B-82C9-6238863805A0}" type="presOf" srcId="{134508F6-2E41-45BC-B088-8A3EAF6AAECA}" destId="{79588BBB-40FA-4794-8C08-11606F4C39EE}" srcOrd="1" destOrd="0" presId="urn:microsoft.com/office/officeart/2005/8/layout/target3"/>
    <dgm:cxn modelId="{CE987D71-B52C-4DD7-BD76-81365E333D6D}" type="presParOf" srcId="{6F19B6D0-B2D8-4F4C-B9A6-CC798D342B8D}" destId="{8444AF6F-6448-4E66-A51A-706AC9BBB060}" srcOrd="0" destOrd="0" presId="urn:microsoft.com/office/officeart/2005/8/layout/target3"/>
    <dgm:cxn modelId="{7363ACD1-EE57-4DB4-83EB-6DE2187432F8}" type="presParOf" srcId="{6F19B6D0-B2D8-4F4C-B9A6-CC798D342B8D}" destId="{2B35F1AE-D39D-4F2E-86AA-8831BC48F186}" srcOrd="1" destOrd="0" presId="urn:microsoft.com/office/officeart/2005/8/layout/target3"/>
    <dgm:cxn modelId="{FBF94EAC-6AE9-4E71-8DF0-2F147031C045}" type="presParOf" srcId="{6F19B6D0-B2D8-4F4C-B9A6-CC798D342B8D}" destId="{CA15ABCD-519A-4B70-8AED-F17EEEADED16}" srcOrd="2" destOrd="0" presId="urn:microsoft.com/office/officeart/2005/8/layout/target3"/>
    <dgm:cxn modelId="{C626BBE6-7AB3-455B-8745-998AA1BD4725}" type="presParOf" srcId="{6F19B6D0-B2D8-4F4C-B9A6-CC798D342B8D}" destId="{79588BBB-40FA-4794-8C08-11606F4C39EE}" srcOrd="3" destOrd="0" presId="urn:microsoft.com/office/officeart/2005/8/layout/target3"/>
  </dgm:cxnLst>
  <dgm:bg/>
  <dgm:whole/>
</dgm:dataModel>
</file>

<file path=ppt/diagrams/data5.xml><?xml version="1.0" encoding="utf-8"?>
<dgm:dataModel xmlns:dgm="http://schemas.openxmlformats.org/drawingml/2006/diagram" xmlns:a="http://schemas.openxmlformats.org/drawingml/2006/main">
  <dgm:ptLst>
    <dgm:pt modelId="{6344FA60-DE14-4395-A1D7-B09A03F47311}" type="doc">
      <dgm:prSet loTypeId="urn:microsoft.com/office/officeart/2005/8/layout/target3" loCatId="list" qsTypeId="urn:microsoft.com/office/officeart/2005/8/quickstyle/3d1" qsCatId="3D" csTypeId="urn:microsoft.com/office/officeart/2005/8/colors/accent1_2" csCatId="accent1"/>
      <dgm:spPr/>
      <dgm:t>
        <a:bodyPr/>
        <a:lstStyle/>
        <a:p>
          <a:pPr rtl="1"/>
          <a:endParaRPr lang="fa-IR"/>
        </a:p>
      </dgm:t>
    </dgm:pt>
    <dgm:pt modelId="{B3395E88-D7E7-4798-BB3C-A6923B2C23ED}">
      <dgm:prSet/>
      <dgm:spPr/>
      <dgm:t>
        <a:bodyPr/>
        <a:lstStyle/>
        <a:p>
          <a:pPr rtl="1"/>
          <a:r>
            <a:rPr lang="fa-IR" b="1" dirty="0" smtClean="0"/>
            <a:t>رسته شغلی: </a:t>
          </a:r>
          <a:endParaRPr lang="fa-IR" b="1" dirty="0"/>
        </a:p>
      </dgm:t>
    </dgm:pt>
    <dgm:pt modelId="{2D078733-8F85-48A7-ABB0-F8E5C17D88C6}" type="parTrans" cxnId="{32E47FAB-80FE-4F06-8BDB-C3555FFD0DB0}">
      <dgm:prSet/>
      <dgm:spPr/>
      <dgm:t>
        <a:bodyPr/>
        <a:lstStyle/>
        <a:p>
          <a:pPr rtl="1"/>
          <a:endParaRPr lang="fa-IR"/>
        </a:p>
      </dgm:t>
    </dgm:pt>
    <dgm:pt modelId="{3102827F-3F3F-459A-AC92-C6E0F55FED89}" type="sibTrans" cxnId="{32E47FAB-80FE-4F06-8BDB-C3555FFD0DB0}">
      <dgm:prSet/>
      <dgm:spPr/>
      <dgm:t>
        <a:bodyPr/>
        <a:lstStyle/>
        <a:p>
          <a:pPr rtl="1"/>
          <a:endParaRPr lang="fa-IR"/>
        </a:p>
      </dgm:t>
    </dgm:pt>
    <dgm:pt modelId="{7C69FF7A-4E4C-4694-A8C3-7CB7A56BC9CE}" type="pres">
      <dgm:prSet presAssocID="{6344FA60-DE14-4395-A1D7-B09A03F47311}" presName="Name0" presStyleCnt="0">
        <dgm:presLayoutVars>
          <dgm:chMax val="7"/>
          <dgm:dir/>
          <dgm:animLvl val="lvl"/>
          <dgm:resizeHandles val="exact"/>
        </dgm:presLayoutVars>
      </dgm:prSet>
      <dgm:spPr/>
    </dgm:pt>
    <dgm:pt modelId="{C12ED98C-0E6F-4FB1-8ED7-CDD88C8181B6}" type="pres">
      <dgm:prSet presAssocID="{B3395E88-D7E7-4798-BB3C-A6923B2C23ED}" presName="circle1" presStyleLbl="node1" presStyleIdx="0" presStyleCnt="1"/>
      <dgm:spPr/>
    </dgm:pt>
    <dgm:pt modelId="{B00EC93C-D08D-4195-B790-5FE2A22C9E57}" type="pres">
      <dgm:prSet presAssocID="{B3395E88-D7E7-4798-BB3C-A6923B2C23ED}" presName="space" presStyleCnt="0"/>
      <dgm:spPr/>
    </dgm:pt>
    <dgm:pt modelId="{7112676F-1BB6-45D7-92AC-4515B60C3254}" type="pres">
      <dgm:prSet presAssocID="{B3395E88-D7E7-4798-BB3C-A6923B2C23ED}" presName="rect1" presStyleLbl="alignAcc1" presStyleIdx="0" presStyleCnt="1" custLinFactNeighborX="1395" custLinFactNeighborY="1277"/>
      <dgm:spPr/>
    </dgm:pt>
    <dgm:pt modelId="{6E54AA0D-EB18-4895-9BC3-765838D4812E}" type="pres">
      <dgm:prSet presAssocID="{B3395E88-D7E7-4798-BB3C-A6923B2C23ED}" presName="rect1ParTxNoCh" presStyleLbl="alignAcc1" presStyleIdx="0" presStyleCnt="1">
        <dgm:presLayoutVars>
          <dgm:chMax val="1"/>
          <dgm:bulletEnabled val="1"/>
        </dgm:presLayoutVars>
      </dgm:prSet>
      <dgm:spPr/>
    </dgm:pt>
  </dgm:ptLst>
  <dgm:cxnLst>
    <dgm:cxn modelId="{6BABD8AA-CBA6-43F2-BEF1-A68BCFABB538}" type="presOf" srcId="{B3395E88-D7E7-4798-BB3C-A6923B2C23ED}" destId="{7112676F-1BB6-45D7-92AC-4515B60C3254}" srcOrd="0" destOrd="0" presId="urn:microsoft.com/office/officeart/2005/8/layout/target3"/>
    <dgm:cxn modelId="{999E1847-5151-46A3-986C-DEAA8D53F0DD}" type="presOf" srcId="{B3395E88-D7E7-4798-BB3C-A6923B2C23ED}" destId="{6E54AA0D-EB18-4895-9BC3-765838D4812E}" srcOrd="1" destOrd="0" presId="urn:microsoft.com/office/officeart/2005/8/layout/target3"/>
    <dgm:cxn modelId="{8627D959-1FB0-4CB9-B4EE-552842AFF380}" type="presOf" srcId="{6344FA60-DE14-4395-A1D7-B09A03F47311}" destId="{7C69FF7A-4E4C-4694-A8C3-7CB7A56BC9CE}" srcOrd="0" destOrd="0" presId="urn:microsoft.com/office/officeart/2005/8/layout/target3"/>
    <dgm:cxn modelId="{32E47FAB-80FE-4F06-8BDB-C3555FFD0DB0}" srcId="{6344FA60-DE14-4395-A1D7-B09A03F47311}" destId="{B3395E88-D7E7-4798-BB3C-A6923B2C23ED}" srcOrd="0" destOrd="0" parTransId="{2D078733-8F85-48A7-ABB0-F8E5C17D88C6}" sibTransId="{3102827F-3F3F-459A-AC92-C6E0F55FED89}"/>
    <dgm:cxn modelId="{7DEF0923-7BDA-4738-AD05-BE674537942C}" type="presParOf" srcId="{7C69FF7A-4E4C-4694-A8C3-7CB7A56BC9CE}" destId="{C12ED98C-0E6F-4FB1-8ED7-CDD88C8181B6}" srcOrd="0" destOrd="0" presId="urn:microsoft.com/office/officeart/2005/8/layout/target3"/>
    <dgm:cxn modelId="{A571ACFD-C5A6-4713-BB4C-397D7659136B}" type="presParOf" srcId="{7C69FF7A-4E4C-4694-A8C3-7CB7A56BC9CE}" destId="{B00EC93C-D08D-4195-B790-5FE2A22C9E57}" srcOrd="1" destOrd="0" presId="urn:microsoft.com/office/officeart/2005/8/layout/target3"/>
    <dgm:cxn modelId="{FA751195-881B-4A3C-BF85-C12A490FEEA7}" type="presParOf" srcId="{7C69FF7A-4E4C-4694-A8C3-7CB7A56BC9CE}" destId="{7112676F-1BB6-45D7-92AC-4515B60C3254}" srcOrd="2" destOrd="0" presId="urn:microsoft.com/office/officeart/2005/8/layout/target3"/>
    <dgm:cxn modelId="{87383C0C-65BD-41A5-93D1-CB8D7881551A}" type="presParOf" srcId="{7C69FF7A-4E4C-4694-A8C3-7CB7A56BC9CE}" destId="{6E54AA0D-EB18-4895-9BC3-765838D4812E}" srcOrd="3" destOrd="0" presId="urn:microsoft.com/office/officeart/2005/8/layout/target3"/>
  </dgm:cxnLst>
  <dgm:bg/>
  <dgm:whole/>
</dgm:dataModel>
</file>

<file path=ppt/diagrams/data6.xml><?xml version="1.0" encoding="utf-8"?>
<dgm:dataModel xmlns:dgm="http://schemas.openxmlformats.org/drawingml/2006/diagram" xmlns:a="http://schemas.openxmlformats.org/drawingml/2006/main">
  <dgm:ptLst>
    <dgm:pt modelId="{ADB16B43-EDBA-42E7-8192-D19110EE9386}" type="doc">
      <dgm:prSet loTypeId="urn:microsoft.com/office/officeart/2005/8/layout/target3" loCatId="list" qsTypeId="urn:microsoft.com/office/officeart/2005/8/quickstyle/3d1" qsCatId="3D" csTypeId="urn:microsoft.com/office/officeart/2005/8/colors/accent1_2" csCatId="accent1"/>
      <dgm:spPr/>
      <dgm:t>
        <a:bodyPr/>
        <a:lstStyle/>
        <a:p>
          <a:pPr rtl="1"/>
          <a:endParaRPr lang="fa-IR"/>
        </a:p>
      </dgm:t>
    </dgm:pt>
    <dgm:pt modelId="{EF2BB01C-313F-4C43-A555-638E27E91329}">
      <dgm:prSet/>
      <dgm:spPr/>
      <dgm:t>
        <a:bodyPr/>
        <a:lstStyle/>
        <a:p>
          <a:pPr rtl="1"/>
          <a:r>
            <a:rPr lang="fa-IR" b="1" dirty="0" smtClean="0"/>
            <a:t>گروه شغلی:</a:t>
          </a:r>
          <a:endParaRPr lang="fa-IR" b="1" dirty="0"/>
        </a:p>
      </dgm:t>
    </dgm:pt>
    <dgm:pt modelId="{374F1FA0-6E0B-4B4A-85C1-5FEDA86DD77F}" type="parTrans" cxnId="{74EDD836-CCD8-4BFF-8B7E-1C035AA306C6}">
      <dgm:prSet/>
      <dgm:spPr/>
      <dgm:t>
        <a:bodyPr/>
        <a:lstStyle/>
        <a:p>
          <a:pPr rtl="1"/>
          <a:endParaRPr lang="fa-IR"/>
        </a:p>
      </dgm:t>
    </dgm:pt>
    <dgm:pt modelId="{03E71697-6C26-4BCB-BA62-3B3D01E05329}" type="sibTrans" cxnId="{74EDD836-CCD8-4BFF-8B7E-1C035AA306C6}">
      <dgm:prSet/>
      <dgm:spPr/>
      <dgm:t>
        <a:bodyPr/>
        <a:lstStyle/>
        <a:p>
          <a:pPr rtl="1"/>
          <a:endParaRPr lang="fa-IR"/>
        </a:p>
      </dgm:t>
    </dgm:pt>
    <dgm:pt modelId="{1070E398-A9E5-40B8-8F5E-475D949E24DB}" type="pres">
      <dgm:prSet presAssocID="{ADB16B43-EDBA-42E7-8192-D19110EE9386}" presName="Name0" presStyleCnt="0">
        <dgm:presLayoutVars>
          <dgm:chMax val="7"/>
          <dgm:dir/>
          <dgm:animLvl val="lvl"/>
          <dgm:resizeHandles val="exact"/>
        </dgm:presLayoutVars>
      </dgm:prSet>
      <dgm:spPr/>
    </dgm:pt>
    <dgm:pt modelId="{A57699A2-D664-45EF-A0D7-D00213AD728F}" type="pres">
      <dgm:prSet presAssocID="{EF2BB01C-313F-4C43-A555-638E27E91329}" presName="circle1" presStyleLbl="node1" presStyleIdx="0" presStyleCnt="1"/>
      <dgm:spPr/>
    </dgm:pt>
    <dgm:pt modelId="{DDD3F599-4270-4D8F-8C5C-06217B33AB8D}" type="pres">
      <dgm:prSet presAssocID="{EF2BB01C-313F-4C43-A555-638E27E91329}" presName="space" presStyleCnt="0"/>
      <dgm:spPr/>
    </dgm:pt>
    <dgm:pt modelId="{F105F76B-7CF1-4712-9226-76A26E97D487}" type="pres">
      <dgm:prSet presAssocID="{EF2BB01C-313F-4C43-A555-638E27E91329}" presName="rect1" presStyleLbl="alignAcc1" presStyleIdx="0" presStyleCnt="1"/>
      <dgm:spPr/>
    </dgm:pt>
    <dgm:pt modelId="{B8A8FC11-EC11-4C2F-B0DD-AF2FB0A9DFE7}" type="pres">
      <dgm:prSet presAssocID="{EF2BB01C-313F-4C43-A555-638E27E91329}" presName="rect1ParTxNoCh" presStyleLbl="alignAcc1" presStyleIdx="0" presStyleCnt="1">
        <dgm:presLayoutVars>
          <dgm:chMax val="1"/>
          <dgm:bulletEnabled val="1"/>
        </dgm:presLayoutVars>
      </dgm:prSet>
      <dgm:spPr/>
    </dgm:pt>
  </dgm:ptLst>
  <dgm:cxnLst>
    <dgm:cxn modelId="{534D0011-6711-49D8-B7B6-455ED8B91B00}" type="presOf" srcId="{EF2BB01C-313F-4C43-A555-638E27E91329}" destId="{F105F76B-7CF1-4712-9226-76A26E97D487}" srcOrd="0" destOrd="0" presId="urn:microsoft.com/office/officeart/2005/8/layout/target3"/>
    <dgm:cxn modelId="{D907E994-8620-4038-BFF6-84CE449D3F38}" type="presOf" srcId="{EF2BB01C-313F-4C43-A555-638E27E91329}" destId="{B8A8FC11-EC11-4C2F-B0DD-AF2FB0A9DFE7}" srcOrd="1" destOrd="0" presId="urn:microsoft.com/office/officeart/2005/8/layout/target3"/>
    <dgm:cxn modelId="{74EDD836-CCD8-4BFF-8B7E-1C035AA306C6}" srcId="{ADB16B43-EDBA-42E7-8192-D19110EE9386}" destId="{EF2BB01C-313F-4C43-A555-638E27E91329}" srcOrd="0" destOrd="0" parTransId="{374F1FA0-6E0B-4B4A-85C1-5FEDA86DD77F}" sibTransId="{03E71697-6C26-4BCB-BA62-3B3D01E05329}"/>
    <dgm:cxn modelId="{2F161DA4-D939-4464-B86E-BD6A25A1943D}" type="presOf" srcId="{ADB16B43-EDBA-42E7-8192-D19110EE9386}" destId="{1070E398-A9E5-40B8-8F5E-475D949E24DB}" srcOrd="0" destOrd="0" presId="urn:microsoft.com/office/officeart/2005/8/layout/target3"/>
    <dgm:cxn modelId="{5ED61B4C-3ADB-4ABC-9670-6EEB2A749A15}" type="presParOf" srcId="{1070E398-A9E5-40B8-8F5E-475D949E24DB}" destId="{A57699A2-D664-45EF-A0D7-D00213AD728F}" srcOrd="0" destOrd="0" presId="urn:microsoft.com/office/officeart/2005/8/layout/target3"/>
    <dgm:cxn modelId="{8AC6265A-443C-4791-A35D-E441B138A246}" type="presParOf" srcId="{1070E398-A9E5-40B8-8F5E-475D949E24DB}" destId="{DDD3F599-4270-4D8F-8C5C-06217B33AB8D}" srcOrd="1" destOrd="0" presId="urn:microsoft.com/office/officeart/2005/8/layout/target3"/>
    <dgm:cxn modelId="{96C9F659-64C2-461D-89DD-E734C3BE076C}" type="presParOf" srcId="{1070E398-A9E5-40B8-8F5E-475D949E24DB}" destId="{F105F76B-7CF1-4712-9226-76A26E97D487}" srcOrd="2" destOrd="0" presId="urn:microsoft.com/office/officeart/2005/8/layout/target3"/>
    <dgm:cxn modelId="{95AD1942-4253-461E-9D17-06A5C5DB0349}" type="presParOf" srcId="{1070E398-A9E5-40B8-8F5E-475D949E24DB}" destId="{B8A8FC11-EC11-4C2F-B0DD-AF2FB0A9DFE7}" srcOrd="3" destOrd="0" presId="urn:microsoft.com/office/officeart/2005/8/layout/target3"/>
  </dgm:cxnLst>
  <dgm:bg/>
  <dgm:whole/>
</dgm:dataModel>
</file>

<file path=ppt/diagrams/data7.xml><?xml version="1.0" encoding="utf-8"?>
<dgm:dataModel xmlns:dgm="http://schemas.openxmlformats.org/drawingml/2006/diagram" xmlns:a="http://schemas.openxmlformats.org/drawingml/2006/main">
  <dgm:ptLst>
    <dgm:pt modelId="{2DCA44D4-99BB-4FFF-8924-7732F5DA8AF3}" type="doc">
      <dgm:prSet loTypeId="urn:microsoft.com/office/officeart/2005/8/layout/target3" loCatId="relationship" qsTypeId="urn:microsoft.com/office/officeart/2005/8/quickstyle/3d1" qsCatId="3D" csTypeId="urn:microsoft.com/office/officeart/2005/8/colors/accent1_2" csCatId="accent1"/>
      <dgm:spPr/>
      <dgm:t>
        <a:bodyPr/>
        <a:lstStyle/>
        <a:p>
          <a:pPr rtl="1"/>
          <a:endParaRPr lang="fa-IR"/>
        </a:p>
      </dgm:t>
    </dgm:pt>
    <dgm:pt modelId="{59231749-15D1-4A76-AF82-3AC173C51C63}">
      <dgm:prSet/>
      <dgm:spPr/>
      <dgm:t>
        <a:bodyPr/>
        <a:lstStyle/>
        <a:p>
          <a:pPr rtl="1"/>
          <a:r>
            <a:rPr lang="fa-IR" b="1" dirty="0" smtClean="0"/>
            <a:t>طبقه شغلی:</a:t>
          </a:r>
          <a:endParaRPr lang="fa-IR" b="1" dirty="0"/>
        </a:p>
      </dgm:t>
    </dgm:pt>
    <dgm:pt modelId="{F8D94CEA-6B95-4702-966F-4F63636C796F}" type="parTrans" cxnId="{C05899CB-8758-40E3-9D6A-47CDA1BA644B}">
      <dgm:prSet/>
      <dgm:spPr/>
      <dgm:t>
        <a:bodyPr/>
        <a:lstStyle/>
        <a:p>
          <a:pPr rtl="1"/>
          <a:endParaRPr lang="fa-IR"/>
        </a:p>
      </dgm:t>
    </dgm:pt>
    <dgm:pt modelId="{A19CA5E7-006E-40CB-9E83-B321A8B3C150}" type="sibTrans" cxnId="{C05899CB-8758-40E3-9D6A-47CDA1BA644B}">
      <dgm:prSet/>
      <dgm:spPr/>
      <dgm:t>
        <a:bodyPr/>
        <a:lstStyle/>
        <a:p>
          <a:pPr rtl="1"/>
          <a:endParaRPr lang="fa-IR"/>
        </a:p>
      </dgm:t>
    </dgm:pt>
    <dgm:pt modelId="{A661FF26-B809-43F2-B0EE-A25B3B271E22}" type="pres">
      <dgm:prSet presAssocID="{2DCA44D4-99BB-4FFF-8924-7732F5DA8AF3}" presName="Name0" presStyleCnt="0">
        <dgm:presLayoutVars>
          <dgm:chMax val="7"/>
          <dgm:dir/>
          <dgm:animLvl val="lvl"/>
          <dgm:resizeHandles val="exact"/>
        </dgm:presLayoutVars>
      </dgm:prSet>
      <dgm:spPr/>
    </dgm:pt>
    <dgm:pt modelId="{929A3986-D48D-4CC8-8EDF-73BD8C306733}" type="pres">
      <dgm:prSet presAssocID="{59231749-15D1-4A76-AF82-3AC173C51C63}" presName="circle1" presStyleLbl="node1" presStyleIdx="0" presStyleCnt="1"/>
      <dgm:spPr/>
    </dgm:pt>
    <dgm:pt modelId="{4D3682B9-E08E-40FD-8829-33F469A267DC}" type="pres">
      <dgm:prSet presAssocID="{59231749-15D1-4A76-AF82-3AC173C51C63}" presName="space" presStyleCnt="0"/>
      <dgm:spPr/>
    </dgm:pt>
    <dgm:pt modelId="{55BE5D5F-214E-4ACF-B799-176456D27D4C}" type="pres">
      <dgm:prSet presAssocID="{59231749-15D1-4A76-AF82-3AC173C51C63}" presName="rect1" presStyleLbl="alignAcc1" presStyleIdx="0" presStyleCnt="1"/>
      <dgm:spPr/>
    </dgm:pt>
    <dgm:pt modelId="{8D7F86C9-BBA6-4DAF-A292-6169320B4F63}" type="pres">
      <dgm:prSet presAssocID="{59231749-15D1-4A76-AF82-3AC173C51C63}" presName="rect1ParTxNoCh" presStyleLbl="alignAcc1" presStyleIdx="0" presStyleCnt="1">
        <dgm:presLayoutVars>
          <dgm:chMax val="1"/>
          <dgm:bulletEnabled val="1"/>
        </dgm:presLayoutVars>
      </dgm:prSet>
      <dgm:spPr/>
    </dgm:pt>
  </dgm:ptLst>
  <dgm:cxnLst>
    <dgm:cxn modelId="{C05899CB-8758-40E3-9D6A-47CDA1BA644B}" srcId="{2DCA44D4-99BB-4FFF-8924-7732F5DA8AF3}" destId="{59231749-15D1-4A76-AF82-3AC173C51C63}" srcOrd="0" destOrd="0" parTransId="{F8D94CEA-6B95-4702-966F-4F63636C796F}" sibTransId="{A19CA5E7-006E-40CB-9E83-B321A8B3C150}"/>
    <dgm:cxn modelId="{8A0BBC53-686B-4C78-A50C-A4B403E4DA55}" type="presOf" srcId="{59231749-15D1-4A76-AF82-3AC173C51C63}" destId="{55BE5D5F-214E-4ACF-B799-176456D27D4C}" srcOrd="0" destOrd="0" presId="urn:microsoft.com/office/officeart/2005/8/layout/target3"/>
    <dgm:cxn modelId="{7AC687FD-1C5E-40AC-A984-D94652F33AAB}" type="presOf" srcId="{59231749-15D1-4A76-AF82-3AC173C51C63}" destId="{8D7F86C9-BBA6-4DAF-A292-6169320B4F63}" srcOrd="1" destOrd="0" presId="urn:microsoft.com/office/officeart/2005/8/layout/target3"/>
    <dgm:cxn modelId="{EFED6570-DDEF-4E7A-A72B-8B3D6E050A08}" type="presOf" srcId="{2DCA44D4-99BB-4FFF-8924-7732F5DA8AF3}" destId="{A661FF26-B809-43F2-B0EE-A25B3B271E22}" srcOrd="0" destOrd="0" presId="urn:microsoft.com/office/officeart/2005/8/layout/target3"/>
    <dgm:cxn modelId="{59A434EE-5661-4734-91C5-C7715D6A62E2}" type="presParOf" srcId="{A661FF26-B809-43F2-B0EE-A25B3B271E22}" destId="{929A3986-D48D-4CC8-8EDF-73BD8C306733}" srcOrd="0" destOrd="0" presId="urn:microsoft.com/office/officeart/2005/8/layout/target3"/>
    <dgm:cxn modelId="{63997205-93E7-4A40-9B18-39F5FCBE9853}" type="presParOf" srcId="{A661FF26-B809-43F2-B0EE-A25B3B271E22}" destId="{4D3682B9-E08E-40FD-8829-33F469A267DC}" srcOrd="1" destOrd="0" presId="urn:microsoft.com/office/officeart/2005/8/layout/target3"/>
    <dgm:cxn modelId="{31204FCA-AE3D-4561-A572-381B7E8B0425}" type="presParOf" srcId="{A661FF26-B809-43F2-B0EE-A25B3B271E22}" destId="{55BE5D5F-214E-4ACF-B799-176456D27D4C}" srcOrd="2" destOrd="0" presId="urn:microsoft.com/office/officeart/2005/8/layout/target3"/>
    <dgm:cxn modelId="{612C16DD-2196-4B31-AC94-E187224DEF3F}" type="presParOf" srcId="{A661FF26-B809-43F2-B0EE-A25B3B271E22}" destId="{8D7F86C9-BBA6-4DAF-A292-6169320B4F63}" srcOrd="3" destOrd="0" presId="urn:microsoft.com/office/officeart/2005/8/layout/target3"/>
  </dgm:cxnLst>
  <dgm:bg/>
  <dgm:whole/>
</dgm:dataModel>
</file>

<file path=ppt/diagrams/data8.xml><?xml version="1.0" encoding="utf-8"?>
<dgm:dataModel xmlns:dgm="http://schemas.openxmlformats.org/drawingml/2006/diagram" xmlns:a="http://schemas.openxmlformats.org/drawingml/2006/main">
  <dgm:ptLst>
    <dgm:pt modelId="{B084067B-D945-4C14-98C7-75560111FC39}" type="doc">
      <dgm:prSet loTypeId="urn:microsoft.com/office/officeart/2005/8/layout/target3" loCatId="relationship" qsTypeId="urn:microsoft.com/office/officeart/2005/8/quickstyle/3d1" qsCatId="3D" csTypeId="urn:microsoft.com/office/officeart/2005/8/colors/accent1_2" csCatId="accent1"/>
      <dgm:spPr/>
      <dgm:t>
        <a:bodyPr/>
        <a:lstStyle/>
        <a:p>
          <a:pPr rtl="1"/>
          <a:endParaRPr lang="fa-IR"/>
        </a:p>
      </dgm:t>
    </dgm:pt>
    <dgm:pt modelId="{99E14B10-4E83-482D-BAE0-178E40EDA078}">
      <dgm:prSet/>
      <dgm:spPr/>
      <dgm:t>
        <a:bodyPr/>
        <a:lstStyle/>
        <a:p>
          <a:pPr rtl="1"/>
          <a:r>
            <a:rPr lang="fa-IR" b="1" dirty="0" smtClean="0"/>
            <a:t>ماده 14</a:t>
          </a:r>
          <a:endParaRPr lang="fa-IR" b="1" dirty="0"/>
        </a:p>
      </dgm:t>
    </dgm:pt>
    <dgm:pt modelId="{50FAB1F7-30E3-4588-A1DB-0D63B5484EB7}" type="parTrans" cxnId="{5799EE4F-8F9B-4374-90B4-1084A4B7044A}">
      <dgm:prSet/>
      <dgm:spPr/>
      <dgm:t>
        <a:bodyPr/>
        <a:lstStyle/>
        <a:p>
          <a:pPr rtl="1"/>
          <a:endParaRPr lang="fa-IR"/>
        </a:p>
      </dgm:t>
    </dgm:pt>
    <dgm:pt modelId="{DE13493A-3C93-444A-B9E2-0EDD09B21769}" type="sibTrans" cxnId="{5799EE4F-8F9B-4374-90B4-1084A4B7044A}">
      <dgm:prSet/>
      <dgm:spPr/>
      <dgm:t>
        <a:bodyPr/>
        <a:lstStyle/>
        <a:p>
          <a:pPr rtl="1"/>
          <a:endParaRPr lang="fa-IR"/>
        </a:p>
      </dgm:t>
    </dgm:pt>
    <dgm:pt modelId="{57FE0D38-CD14-45EC-8AF0-A4856898D9E3}" type="pres">
      <dgm:prSet presAssocID="{B084067B-D945-4C14-98C7-75560111FC39}" presName="Name0" presStyleCnt="0">
        <dgm:presLayoutVars>
          <dgm:chMax val="7"/>
          <dgm:dir/>
          <dgm:animLvl val="lvl"/>
          <dgm:resizeHandles val="exact"/>
        </dgm:presLayoutVars>
      </dgm:prSet>
      <dgm:spPr/>
    </dgm:pt>
    <dgm:pt modelId="{19F85D62-8880-4FAA-A46B-F4D1420BD29A}" type="pres">
      <dgm:prSet presAssocID="{99E14B10-4E83-482D-BAE0-178E40EDA078}" presName="circle1" presStyleLbl="node1" presStyleIdx="0" presStyleCnt="1"/>
      <dgm:spPr/>
    </dgm:pt>
    <dgm:pt modelId="{D080D865-71D7-4C38-8C7D-7A5614E33235}" type="pres">
      <dgm:prSet presAssocID="{99E14B10-4E83-482D-BAE0-178E40EDA078}" presName="space" presStyleCnt="0"/>
      <dgm:spPr/>
    </dgm:pt>
    <dgm:pt modelId="{67A1BCE3-FC65-4DC7-9D13-8BCB6B393CED}" type="pres">
      <dgm:prSet presAssocID="{99E14B10-4E83-482D-BAE0-178E40EDA078}" presName="rect1" presStyleLbl="alignAcc1" presStyleIdx="0" presStyleCnt="1"/>
      <dgm:spPr/>
    </dgm:pt>
    <dgm:pt modelId="{00F373EA-06FD-4D0A-B4BE-1315D727CA39}" type="pres">
      <dgm:prSet presAssocID="{99E14B10-4E83-482D-BAE0-178E40EDA078}" presName="rect1ParTxNoCh" presStyleLbl="alignAcc1" presStyleIdx="0" presStyleCnt="1">
        <dgm:presLayoutVars>
          <dgm:chMax val="1"/>
          <dgm:bulletEnabled val="1"/>
        </dgm:presLayoutVars>
      </dgm:prSet>
      <dgm:spPr/>
    </dgm:pt>
  </dgm:ptLst>
  <dgm:cxnLst>
    <dgm:cxn modelId="{3604BE54-1E76-4E7D-8B2A-ADDAF2EC0E31}" type="presOf" srcId="{99E14B10-4E83-482D-BAE0-178E40EDA078}" destId="{67A1BCE3-FC65-4DC7-9D13-8BCB6B393CED}" srcOrd="0" destOrd="0" presId="urn:microsoft.com/office/officeart/2005/8/layout/target3"/>
    <dgm:cxn modelId="{5799EE4F-8F9B-4374-90B4-1084A4B7044A}" srcId="{B084067B-D945-4C14-98C7-75560111FC39}" destId="{99E14B10-4E83-482D-BAE0-178E40EDA078}" srcOrd="0" destOrd="0" parTransId="{50FAB1F7-30E3-4588-A1DB-0D63B5484EB7}" sibTransId="{DE13493A-3C93-444A-B9E2-0EDD09B21769}"/>
    <dgm:cxn modelId="{B6D89D6F-AA78-4897-9FA4-B935851BD232}" type="presOf" srcId="{B084067B-D945-4C14-98C7-75560111FC39}" destId="{57FE0D38-CD14-45EC-8AF0-A4856898D9E3}" srcOrd="0" destOrd="0" presId="urn:microsoft.com/office/officeart/2005/8/layout/target3"/>
    <dgm:cxn modelId="{7ADE7350-38B4-4F9F-9D7D-D67BA06F5B32}" type="presOf" srcId="{99E14B10-4E83-482D-BAE0-178E40EDA078}" destId="{00F373EA-06FD-4D0A-B4BE-1315D727CA39}" srcOrd="1" destOrd="0" presId="urn:microsoft.com/office/officeart/2005/8/layout/target3"/>
    <dgm:cxn modelId="{CC7D8096-6BAF-498B-B606-14D34B0D76B1}" type="presParOf" srcId="{57FE0D38-CD14-45EC-8AF0-A4856898D9E3}" destId="{19F85D62-8880-4FAA-A46B-F4D1420BD29A}" srcOrd="0" destOrd="0" presId="urn:microsoft.com/office/officeart/2005/8/layout/target3"/>
    <dgm:cxn modelId="{8F09C23B-9525-4F9D-B3AB-70C7FB91B458}" type="presParOf" srcId="{57FE0D38-CD14-45EC-8AF0-A4856898D9E3}" destId="{D080D865-71D7-4C38-8C7D-7A5614E33235}" srcOrd="1" destOrd="0" presId="urn:microsoft.com/office/officeart/2005/8/layout/target3"/>
    <dgm:cxn modelId="{9DA131B8-5EBE-4B58-BDD4-CAAD8348B46E}" type="presParOf" srcId="{57FE0D38-CD14-45EC-8AF0-A4856898D9E3}" destId="{67A1BCE3-FC65-4DC7-9D13-8BCB6B393CED}" srcOrd="2" destOrd="0" presId="urn:microsoft.com/office/officeart/2005/8/layout/target3"/>
    <dgm:cxn modelId="{EFD3F225-0C93-45DF-8697-9A57994BD07D}" type="presParOf" srcId="{57FE0D38-CD14-45EC-8AF0-A4856898D9E3}" destId="{00F373EA-06FD-4D0A-B4BE-1315D727CA39}" srcOrd="3" destOrd="0" presId="urn:microsoft.com/office/officeart/2005/8/layout/target3"/>
  </dgm:cxnLst>
  <dgm:bg/>
  <dgm:whole/>
</dgm:dataModel>
</file>

<file path=ppt/diagrams/data9.xml><?xml version="1.0" encoding="utf-8"?>
<dgm:dataModel xmlns:dgm="http://schemas.openxmlformats.org/drawingml/2006/diagram" xmlns:a="http://schemas.openxmlformats.org/drawingml/2006/main">
  <dgm:ptLst>
    <dgm:pt modelId="{1ED92B1B-B963-4DA8-94E8-53BB1FCED8DD}" type="doc">
      <dgm:prSet loTypeId="urn:microsoft.com/office/officeart/2005/8/layout/target3" loCatId="relationship" qsTypeId="urn:microsoft.com/office/officeart/2005/8/quickstyle/3d2" qsCatId="3D" csTypeId="urn:microsoft.com/office/officeart/2005/8/colors/accent1_2" csCatId="accent1" phldr="1"/>
      <dgm:spPr/>
      <dgm:t>
        <a:bodyPr/>
        <a:lstStyle/>
        <a:p>
          <a:pPr rtl="1"/>
          <a:endParaRPr lang="fa-IR"/>
        </a:p>
      </dgm:t>
    </dgm:pt>
    <dgm:pt modelId="{CBD78EBB-F44B-4172-889C-2584E6E0FE38}">
      <dgm:prSet custT="1"/>
      <dgm:spPr/>
      <dgm:t>
        <a:bodyPr/>
        <a:lstStyle/>
        <a:p>
          <a:pPr rtl="1"/>
          <a:r>
            <a:rPr lang="fa-IR" sz="4400" b="1" dirty="0" smtClean="0"/>
            <a:t>نکته:</a:t>
          </a:r>
          <a:endParaRPr lang="fa-IR" sz="4400" b="1" dirty="0"/>
        </a:p>
      </dgm:t>
    </dgm:pt>
    <dgm:pt modelId="{E4B4554B-EB80-4B00-8FE9-C56347022EA4}" type="parTrans" cxnId="{1826E11D-8C92-4CCA-A13C-25BA07A6CD49}">
      <dgm:prSet/>
      <dgm:spPr/>
      <dgm:t>
        <a:bodyPr/>
        <a:lstStyle/>
        <a:p>
          <a:pPr rtl="1"/>
          <a:endParaRPr lang="fa-IR"/>
        </a:p>
      </dgm:t>
    </dgm:pt>
    <dgm:pt modelId="{66CF3D72-B3E6-4529-A253-052955BE2525}" type="sibTrans" cxnId="{1826E11D-8C92-4CCA-A13C-25BA07A6CD49}">
      <dgm:prSet/>
      <dgm:spPr/>
      <dgm:t>
        <a:bodyPr/>
        <a:lstStyle/>
        <a:p>
          <a:pPr rtl="1"/>
          <a:endParaRPr lang="fa-IR"/>
        </a:p>
      </dgm:t>
    </dgm:pt>
    <dgm:pt modelId="{C771C97F-6296-45E0-AC45-B83180042AC0}" type="pres">
      <dgm:prSet presAssocID="{1ED92B1B-B963-4DA8-94E8-53BB1FCED8DD}" presName="Name0" presStyleCnt="0">
        <dgm:presLayoutVars>
          <dgm:chMax val="7"/>
          <dgm:dir/>
          <dgm:animLvl val="lvl"/>
          <dgm:resizeHandles val="exact"/>
        </dgm:presLayoutVars>
      </dgm:prSet>
      <dgm:spPr/>
    </dgm:pt>
    <dgm:pt modelId="{671931AC-8C0A-4864-B399-E188DEB0ED7B}" type="pres">
      <dgm:prSet presAssocID="{CBD78EBB-F44B-4172-889C-2584E6E0FE38}" presName="circle1" presStyleLbl="node1" presStyleIdx="0" presStyleCnt="1"/>
      <dgm:spPr/>
    </dgm:pt>
    <dgm:pt modelId="{F247CD42-443B-4E78-9989-577B8BB93E33}" type="pres">
      <dgm:prSet presAssocID="{CBD78EBB-F44B-4172-889C-2584E6E0FE38}" presName="space" presStyleCnt="0"/>
      <dgm:spPr/>
    </dgm:pt>
    <dgm:pt modelId="{A7958747-5C4A-4B52-B6E4-C098EC4B0FB0}" type="pres">
      <dgm:prSet presAssocID="{CBD78EBB-F44B-4172-889C-2584E6E0FE38}" presName="rect1" presStyleLbl="alignAcc1" presStyleIdx="0" presStyleCnt="1" custScaleY="100000" custLinFactNeighborX="34142" custLinFactNeighborY="-5280"/>
      <dgm:spPr/>
    </dgm:pt>
    <dgm:pt modelId="{1D034C5C-5E4A-4B88-8F82-862BADFF74F4}" type="pres">
      <dgm:prSet presAssocID="{CBD78EBB-F44B-4172-889C-2584E6E0FE38}" presName="rect1ParTxNoCh" presStyleLbl="alignAcc1" presStyleIdx="0" presStyleCnt="1">
        <dgm:presLayoutVars>
          <dgm:chMax val="1"/>
          <dgm:bulletEnabled val="1"/>
        </dgm:presLayoutVars>
      </dgm:prSet>
      <dgm:spPr/>
    </dgm:pt>
  </dgm:ptLst>
  <dgm:cxnLst>
    <dgm:cxn modelId="{1826E11D-8C92-4CCA-A13C-25BA07A6CD49}" srcId="{1ED92B1B-B963-4DA8-94E8-53BB1FCED8DD}" destId="{CBD78EBB-F44B-4172-889C-2584E6E0FE38}" srcOrd="0" destOrd="0" parTransId="{E4B4554B-EB80-4B00-8FE9-C56347022EA4}" sibTransId="{66CF3D72-B3E6-4529-A253-052955BE2525}"/>
    <dgm:cxn modelId="{28411D0A-AE9C-420F-85D7-B62A7E09ABB8}" type="presOf" srcId="{CBD78EBB-F44B-4172-889C-2584E6E0FE38}" destId="{1D034C5C-5E4A-4B88-8F82-862BADFF74F4}" srcOrd="1" destOrd="0" presId="urn:microsoft.com/office/officeart/2005/8/layout/target3"/>
    <dgm:cxn modelId="{931AF9C3-84F9-40C9-B661-430E20659E17}" type="presOf" srcId="{CBD78EBB-F44B-4172-889C-2584E6E0FE38}" destId="{A7958747-5C4A-4B52-B6E4-C098EC4B0FB0}" srcOrd="0" destOrd="0" presId="urn:microsoft.com/office/officeart/2005/8/layout/target3"/>
    <dgm:cxn modelId="{77434475-948B-42BB-B8F5-E9A5E822EFB6}" type="presOf" srcId="{1ED92B1B-B963-4DA8-94E8-53BB1FCED8DD}" destId="{C771C97F-6296-45E0-AC45-B83180042AC0}" srcOrd="0" destOrd="0" presId="urn:microsoft.com/office/officeart/2005/8/layout/target3"/>
    <dgm:cxn modelId="{8FE5B9D4-EAEB-4E69-B0C6-A8E26C55BB5A}" type="presParOf" srcId="{C771C97F-6296-45E0-AC45-B83180042AC0}" destId="{671931AC-8C0A-4864-B399-E188DEB0ED7B}" srcOrd="0" destOrd="0" presId="urn:microsoft.com/office/officeart/2005/8/layout/target3"/>
    <dgm:cxn modelId="{12A5B113-4EA0-4B82-972A-52B8C2B45269}" type="presParOf" srcId="{C771C97F-6296-45E0-AC45-B83180042AC0}" destId="{F247CD42-443B-4E78-9989-577B8BB93E33}" srcOrd="1" destOrd="0" presId="urn:microsoft.com/office/officeart/2005/8/layout/target3"/>
    <dgm:cxn modelId="{142AF6C3-97F7-4D1C-85E3-B2D0B194A740}" type="presParOf" srcId="{C771C97F-6296-45E0-AC45-B83180042AC0}" destId="{A7958747-5C4A-4B52-B6E4-C098EC4B0FB0}" srcOrd="2" destOrd="0" presId="urn:microsoft.com/office/officeart/2005/8/layout/target3"/>
    <dgm:cxn modelId="{41DDA136-4403-45C2-82A1-752C5BA5ED91}" type="presParOf" srcId="{C771C97F-6296-45E0-AC45-B83180042AC0}" destId="{1D034C5C-5E4A-4B88-8F82-862BADFF74F4}" srcOrd="3"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DECBDC9-C88C-47E4-96A9-305C5B925260}" type="datetimeFigureOut">
              <a:rPr lang="fa-IR" smtClean="0"/>
              <a:t>1432/12/14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F44C6B8-A695-4800-BBF6-5AF507722F20}" type="slidenum">
              <a:rPr lang="fa-IR" smtClean="0"/>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F44C6B8-A695-4800-BBF6-5AF507722F20}" type="slidenum">
              <a:rPr lang="fa-IR" smtClean="0"/>
              <a:t>40</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FA9EF9C-214B-45DC-8608-6B49E40643E3}" type="datetimeFigureOut">
              <a:rPr lang="fa-IR" smtClean="0"/>
              <a:pPr/>
              <a:t>1432/12/14</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5EF150-6537-4921-9259-42A81E79D9CC}" type="slidenum">
              <a:rPr lang="fa-IR" smtClean="0"/>
              <a:pPr/>
              <a:t>‹#›</a:t>
            </a:fld>
            <a:endParaRPr lang="fa-I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75EF150-6537-4921-9259-42A81E79D9CC}" type="slidenum">
              <a:rPr lang="fa-IR" smtClean="0"/>
              <a:pPr/>
              <a:t>‹#›</a:t>
            </a:fld>
            <a:endParaRPr lang="fa-I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75EF150-6537-4921-9259-42A81E79D9CC}" type="slidenum">
              <a:rPr lang="fa-IR" smtClean="0"/>
              <a:pPr/>
              <a:t>‹#›</a:t>
            </a:fld>
            <a:endParaRPr lang="fa-I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75EF150-6537-4921-9259-42A81E79D9CC}"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75EF150-6537-4921-9259-42A81E79D9CC}"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75EF150-6537-4921-9259-42A81E79D9CC}"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75EF150-6537-4921-9259-42A81E79D9C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75EF150-6537-4921-9259-42A81E79D9CC}"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A9EF9C-214B-45DC-8608-6B49E40643E3}" type="datetimeFigureOut">
              <a:rPr lang="fa-IR" smtClean="0"/>
              <a:pPr/>
              <a:t>1432/12/14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75EF150-6537-4921-9259-42A81E79D9CC}" type="slidenum">
              <a:rPr lang="fa-IR" smtClean="0"/>
              <a:pPr/>
              <a:t>‹#›</a:t>
            </a:fld>
            <a:endParaRPr lang="fa-I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FA9EF9C-214B-45DC-8608-6B49E40643E3}" type="datetimeFigureOut">
              <a:rPr lang="fa-IR" smtClean="0"/>
              <a:pPr/>
              <a:t>1432/12/14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75EF150-6537-4921-9259-42A81E79D9C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A9EF9C-214B-45DC-8608-6B49E40643E3}" type="datetimeFigureOut">
              <a:rPr lang="fa-IR" smtClean="0"/>
              <a:pPr/>
              <a:t>1432/12/14</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5EF150-6537-4921-9259-42A81E79D9CC}"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FA9EF9C-214B-45DC-8608-6B49E40643E3}" type="datetimeFigureOut">
              <a:rPr lang="fa-IR" smtClean="0"/>
              <a:pPr/>
              <a:t>1432/12/14</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5EF150-6537-4921-9259-42A81E79D9C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ipe dir="d"/>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fa-IR" sz="6600" dirty="0" smtClean="0">
                <a:solidFill>
                  <a:srgbClr val="7030A0"/>
                </a:solidFill>
                <a:cs typeface="B Davat" pitchFamily="2" charset="-78"/>
              </a:rPr>
              <a:t>بسم الله الرحمن الرحیم</a:t>
            </a:r>
            <a:endParaRPr lang="fa-IR" sz="6600" dirty="0">
              <a:solidFill>
                <a:srgbClr val="7030A0"/>
              </a:solidFill>
              <a:cs typeface="B Davat" pitchFamily="2" charset="-78"/>
            </a:endParaRPr>
          </a:p>
        </p:txBody>
      </p:sp>
    </p:spTree>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457200" y="285728"/>
            <a:ext cx="8229600" cy="6357981"/>
          </a:xfrm>
          <a:prstGeom prst="rect">
            <a:avLst/>
          </a:prstGeom>
        </p:spPr>
        <p:txBody>
          <a:bodyPr vert="horz" rtlCol="0" anchor="ctr">
            <a:normAutofit/>
            <a:scene3d>
              <a:camera prst="orthographicFront"/>
              <a:lightRig rig="soft" dir="t"/>
            </a:scene3d>
            <a:sp3d prstMaterial="softEdge">
              <a:bevelT w="25400" h="25400"/>
            </a:sp3d>
          </a:bodyPr>
          <a:lstStyle/>
          <a:p>
            <a:pPr algn="just">
              <a:lnSpc>
                <a:spcPct val="150000"/>
              </a:lnSpc>
            </a:pPr>
            <a:r>
              <a:rPr lang="fa-IR" b="1" dirty="0" smtClean="0">
                <a:cs typeface="B Badr" pitchFamily="2" charset="-78"/>
              </a:rPr>
              <a:t>ه- نحوه احتساب </a:t>
            </a:r>
            <a:r>
              <a:rPr lang="fa-IR" b="1" dirty="0" smtClean="0">
                <a:cs typeface="B Badr" pitchFamily="2" charset="-78"/>
              </a:rPr>
              <a:t>تجربه </a:t>
            </a:r>
            <a:r>
              <a:rPr lang="fa-IR" b="1" dirty="0" smtClean="0">
                <a:cs typeface="B Badr" pitchFamily="2" charset="-78"/>
              </a:rPr>
              <a:t>در مورد مستخدمینی که در طول خدمت در ارتباط با شغل مورد تصدی مدرک تحصیلی بالاتر ارائه نمایند جهت ارتقاء به گروه های 8 و بالاتر به شرح زیر می باشد: </a:t>
            </a:r>
            <a:endParaRPr lang="en-US" b="1" dirty="0" smtClean="0">
              <a:cs typeface="B Badr" pitchFamily="2" charset="-78"/>
            </a:endParaRPr>
          </a:p>
          <a:p>
            <a:pPr lvl="2" algn="just">
              <a:lnSpc>
                <a:spcPct val="150000"/>
              </a:lnSpc>
              <a:buNone/>
            </a:pPr>
            <a:r>
              <a:rPr lang="fa-IR" dirty="0" smtClean="0">
                <a:cs typeface="B Badr" pitchFamily="2" charset="-78"/>
              </a:rPr>
              <a:t>1- کل </a:t>
            </a:r>
            <a:r>
              <a:rPr lang="fa-IR" dirty="0" smtClean="0">
                <a:cs typeface="B Badr" pitchFamily="2" charset="-78"/>
              </a:rPr>
              <a:t>سوابق تجربی مربوط و مشابه با مدرک تحصیلی لیسانس مربوط و بالاتر </a:t>
            </a:r>
            <a:endParaRPr lang="en-US" dirty="0" smtClean="0">
              <a:cs typeface="B Badr" pitchFamily="2" charset="-78"/>
            </a:endParaRPr>
          </a:p>
          <a:p>
            <a:pPr lvl="2" algn="just">
              <a:lnSpc>
                <a:spcPct val="150000"/>
              </a:lnSpc>
              <a:buNone/>
            </a:pPr>
            <a:r>
              <a:rPr lang="fa-IR" dirty="0" smtClean="0">
                <a:cs typeface="B Badr" pitchFamily="2" charset="-78"/>
              </a:rPr>
              <a:t>2- پس </a:t>
            </a:r>
            <a:r>
              <a:rPr lang="fa-IR" dirty="0" smtClean="0">
                <a:cs typeface="B Badr" pitchFamily="2" charset="-78"/>
              </a:rPr>
              <a:t>از اخذ مدرک تحصیلی لیسانس مربوط یک دوم سوابق طی شده مربوط و مشابه با مدرک </a:t>
            </a:r>
            <a:r>
              <a:rPr lang="fa-IR" dirty="0" smtClean="0">
                <a:cs typeface="B Badr" pitchFamily="2" charset="-78"/>
              </a:rPr>
              <a:t>تحصیلی </a:t>
            </a:r>
            <a:r>
              <a:rPr lang="fa-IR" dirty="0" smtClean="0">
                <a:cs typeface="B Badr" pitchFamily="2" charset="-78"/>
              </a:rPr>
              <a:t>فوق دیپلم قابل احتساب است. </a:t>
            </a:r>
            <a:endParaRPr lang="en-US" dirty="0" smtClean="0">
              <a:cs typeface="B Badr" pitchFamily="2" charset="-78"/>
            </a:endParaRPr>
          </a:p>
          <a:p>
            <a:pPr lvl="2" algn="just">
              <a:lnSpc>
                <a:spcPct val="150000"/>
              </a:lnSpc>
              <a:buNone/>
            </a:pPr>
            <a:r>
              <a:rPr lang="fa-IR" dirty="0" smtClean="0">
                <a:cs typeface="B Badr" pitchFamily="2" charset="-78"/>
              </a:rPr>
              <a:t>3- پس </a:t>
            </a:r>
            <a:r>
              <a:rPr lang="fa-IR" dirty="0" smtClean="0">
                <a:cs typeface="B Badr" pitchFamily="2" charset="-78"/>
              </a:rPr>
              <a:t>از اخذ مدرک تحصیلی لیسانس مربوط یک سوم سوابق طی شده مربوط و مشابه با مدرک تحصیلی دیپلم قابل احتساب است. </a:t>
            </a:r>
            <a:endParaRPr lang="en-US" dirty="0" smtClean="0">
              <a:cs typeface="B Badr" pitchFamily="2" charset="-78"/>
            </a:endParaRPr>
          </a:p>
          <a:p>
            <a:pPr lvl="2" algn="just">
              <a:lnSpc>
                <a:spcPct val="150000"/>
              </a:lnSpc>
              <a:buNone/>
            </a:pPr>
            <a:r>
              <a:rPr lang="fa-IR" dirty="0" smtClean="0">
                <a:cs typeface="B Badr" pitchFamily="2" charset="-78"/>
              </a:rPr>
              <a:t>4- از </a:t>
            </a:r>
            <a:r>
              <a:rPr lang="fa-IR" dirty="0" smtClean="0">
                <a:cs typeface="B Badr" pitchFamily="2" charset="-78"/>
              </a:rPr>
              <a:t>بقیه سوابق معادل خدمات بعد از اخذ مدرک لیسانس قابل احتساب خواهد بود. </a:t>
            </a:r>
            <a:endParaRPr lang="en-US" dirty="0" smtClean="0">
              <a:cs typeface="B Badr" pitchFamily="2" charset="-78"/>
            </a:endParaRPr>
          </a:p>
          <a:p>
            <a:pPr lvl="2" algn="just">
              <a:lnSpc>
                <a:spcPct val="150000"/>
              </a:lnSpc>
              <a:buNone/>
            </a:pPr>
            <a:r>
              <a:rPr lang="fa-IR" dirty="0" smtClean="0">
                <a:cs typeface="B Badr" pitchFamily="2" charset="-78"/>
              </a:rPr>
              <a:t>5- پس </a:t>
            </a:r>
            <a:r>
              <a:rPr lang="fa-IR" dirty="0" smtClean="0">
                <a:cs typeface="B Badr" pitchFamily="2" charset="-78"/>
              </a:rPr>
              <a:t>از اخذ مدرک فوق دیپلم مربوط تمام سوابق طی شده مربوط و مشابه با مدرک دیپلم قابل احتساب است. </a:t>
            </a:r>
            <a:endParaRPr lang="fa-IR" dirty="0">
              <a:cs typeface="B Badr" pitchFamily="2" charset="-78"/>
            </a:endParaRP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lstStyle/>
          <a:p>
            <a:pPr algn="just">
              <a:lnSpc>
                <a:spcPct val="150000"/>
              </a:lnSpc>
            </a:pPr>
            <a:r>
              <a:rPr lang="fa-IR" dirty="0" smtClean="0"/>
              <a:t>و- مستخدمینی که حسب مدارک تحصیلی مربوط در گروه استحقاقی تخصیص یافته اند، در صورت ارائه مدرک تحصیلی بالاتر در ارتباط با شغل مورد تصدی، در هر حال تنزل گروه نخواهد یافت. </a:t>
            </a:r>
            <a:endParaRPr lang="fa-IR" dirty="0" smtClean="0"/>
          </a:p>
          <a:p>
            <a:pPr algn="just">
              <a:lnSpc>
                <a:spcPct val="150000"/>
              </a:lnSpc>
              <a:buNone/>
            </a:pPr>
            <a:endParaRPr lang="en-US" dirty="0" smtClean="0"/>
          </a:p>
          <a:p>
            <a:pPr algn="just">
              <a:lnSpc>
                <a:spcPct val="150000"/>
              </a:lnSpc>
            </a:pPr>
            <a:r>
              <a:rPr lang="fa-IR" dirty="0" smtClean="0"/>
              <a:t>ز- مدت خدمت وظیفه عمومی مستخدمین با توجه به تعاریف مندرج در بندهای «ب» و «ج» به تناسب جزو هریک از موارد مندرج دربند «د» قابل احتساب است.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000792"/>
          </a:xfrm>
        </p:spPr>
        <p:txBody>
          <a:bodyPr>
            <a:normAutofit fontScale="92500"/>
          </a:bodyPr>
          <a:lstStyle/>
          <a:p>
            <a:pPr algn="just">
              <a:lnSpc>
                <a:spcPct val="150000"/>
              </a:lnSpc>
            </a:pPr>
            <a:r>
              <a:rPr lang="fa-IR" b="1" dirty="0" smtClean="0"/>
              <a:t>ح- برای احتساب تجربه بخش غیر دولتی ارائه مدارک زیر الزامی است: </a:t>
            </a:r>
            <a:endParaRPr lang="en-US" b="1" dirty="0" smtClean="0"/>
          </a:p>
          <a:p>
            <a:pPr lvl="1" algn="just">
              <a:lnSpc>
                <a:spcPct val="150000"/>
              </a:lnSpc>
              <a:buNone/>
            </a:pPr>
            <a:r>
              <a:rPr lang="fa-IR" dirty="0" smtClean="0"/>
              <a:t>- </a:t>
            </a:r>
            <a:r>
              <a:rPr lang="fa-IR" sz="2500" dirty="0" smtClean="0"/>
              <a:t>گواهی </a:t>
            </a:r>
            <a:r>
              <a:rPr lang="fa-IR" sz="2500" dirty="0" smtClean="0"/>
              <a:t>سابقه کار با قید تاریخ شروع، استمرار، خاتمه و عنوان شغل مورد تصدی. </a:t>
            </a:r>
            <a:endParaRPr lang="en-US" sz="2500" dirty="0" smtClean="0"/>
          </a:p>
          <a:p>
            <a:pPr lvl="1" algn="just">
              <a:lnSpc>
                <a:spcPct val="150000"/>
              </a:lnSpc>
              <a:buNone/>
            </a:pPr>
            <a:r>
              <a:rPr lang="fa-IR" sz="2500" dirty="0" smtClean="0"/>
              <a:t>ارائه </a:t>
            </a:r>
            <a:r>
              <a:rPr lang="fa-IR" sz="2500" dirty="0" smtClean="0"/>
              <a:t>لیست یا سیاهه ریز حقوقی سنوات مختلف معتبر و تأییدیه پرداخت کسور بازنشستگی یا سهمیه بیمه. </a:t>
            </a:r>
            <a:endParaRPr lang="en-US" sz="2500" dirty="0" smtClean="0"/>
          </a:p>
          <a:p>
            <a:pPr lvl="1" algn="just">
              <a:lnSpc>
                <a:spcPct val="150000"/>
              </a:lnSpc>
              <a:buFontTx/>
              <a:buChar char="-"/>
            </a:pPr>
            <a:r>
              <a:rPr lang="fa-IR" sz="2500" dirty="0" smtClean="0"/>
              <a:t>گواهی </a:t>
            </a:r>
            <a:r>
              <a:rPr lang="fa-IR" sz="2500" dirty="0" smtClean="0"/>
              <a:t>ثبت شرکت یا موسسه یا ارائه جواز تأسیس از مراجع ذیربط. </a:t>
            </a:r>
            <a:endParaRPr lang="fa-IR" sz="2500" dirty="0" smtClean="0"/>
          </a:p>
          <a:p>
            <a:pPr lvl="1" algn="just">
              <a:lnSpc>
                <a:spcPct val="150000"/>
              </a:lnSpc>
              <a:buNone/>
            </a:pPr>
            <a:endParaRPr lang="en-US" dirty="0" smtClean="0"/>
          </a:p>
          <a:p>
            <a:pPr algn="just">
              <a:lnSpc>
                <a:spcPct val="150000"/>
              </a:lnSpc>
              <a:buNone/>
            </a:pPr>
            <a:r>
              <a:rPr lang="fa-IR" dirty="0" smtClean="0">
                <a:solidFill>
                  <a:schemeClr val="accent1">
                    <a:lumMod val="75000"/>
                  </a:schemeClr>
                </a:solidFill>
              </a:rPr>
              <a:t>توضیح: </a:t>
            </a:r>
            <a:r>
              <a:rPr lang="fa-IR" dirty="0" smtClean="0"/>
              <a:t>در احتساب تجربه بخش غیردولتی مستخدمین، فقط آن قسمت از تجربه مستخدم که در رشته شغل مورد تصدی او باشد ملاک محاسبه خواهد بود.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857916"/>
          </a:xfrm>
        </p:spPr>
        <p:txBody>
          <a:bodyPr>
            <a:normAutofit/>
          </a:bodyPr>
          <a:lstStyle/>
          <a:p>
            <a:pPr algn="just">
              <a:lnSpc>
                <a:spcPct val="150000"/>
              </a:lnSpc>
            </a:pPr>
            <a:r>
              <a:rPr lang="fa-IR" b="1" dirty="0" smtClean="0"/>
              <a:t>ل- در احتساب تجربه بر مبنای مفاد ماده 14 این آیین نامه حالات استخدامی زیر مشمول بند یک ماده مذکور نمی باشند: </a:t>
            </a:r>
            <a:endParaRPr lang="en-US" b="1" dirty="0" smtClean="0"/>
          </a:p>
          <a:p>
            <a:pPr lvl="1" algn="just">
              <a:lnSpc>
                <a:spcPct val="150000"/>
              </a:lnSpc>
            </a:pPr>
            <a:r>
              <a:rPr lang="fa-IR" dirty="0" smtClean="0"/>
              <a:t>آمادگی خدمت </a:t>
            </a:r>
            <a:endParaRPr lang="en-US" dirty="0" smtClean="0"/>
          </a:p>
          <a:p>
            <a:pPr lvl="1" algn="just">
              <a:lnSpc>
                <a:spcPct val="150000"/>
              </a:lnSpc>
            </a:pPr>
            <a:r>
              <a:rPr lang="fa-IR" dirty="0" smtClean="0"/>
              <a:t>ایام تعلیق </a:t>
            </a:r>
            <a:endParaRPr lang="en-US" dirty="0" smtClean="0"/>
          </a:p>
          <a:p>
            <a:pPr lvl="1" algn="just">
              <a:lnSpc>
                <a:spcPct val="150000"/>
              </a:lnSpc>
            </a:pPr>
            <a:r>
              <a:rPr lang="fa-IR" dirty="0" smtClean="0"/>
              <a:t>ایام بازنشستگی </a:t>
            </a:r>
            <a:endParaRPr lang="en-US" dirty="0" smtClean="0"/>
          </a:p>
          <a:p>
            <a:pPr lvl="1" algn="just">
              <a:lnSpc>
                <a:spcPct val="150000"/>
              </a:lnSpc>
            </a:pPr>
            <a:r>
              <a:rPr lang="fa-IR" dirty="0" smtClean="0"/>
              <a:t>ایام عدم اشتغال (نظیر انفصال موقت، مرخصی بدون حقوق و ...) </a:t>
            </a:r>
            <a:endParaRPr lang="en-US" dirty="0" smtClean="0"/>
          </a:p>
          <a:p>
            <a:pPr lvl="1" algn="just">
              <a:lnSpc>
                <a:spcPct val="150000"/>
              </a:lnSpc>
            </a:pPr>
            <a:r>
              <a:rPr lang="fa-IR" dirty="0" smtClean="0"/>
              <a:t>صعب العلاج </a:t>
            </a:r>
            <a:endParaRPr lang="en-US" dirty="0" smtClean="0"/>
          </a:p>
          <a:p>
            <a:pPr lvl="1" algn="just">
              <a:lnSpc>
                <a:spcPct val="150000"/>
              </a:lnSpc>
            </a:pPr>
            <a:r>
              <a:rPr lang="fa-IR" dirty="0" smtClean="0"/>
              <a:t>مرخصی زایمان </a:t>
            </a:r>
            <a:endParaRPr lang="en-US" dirty="0" smtClean="0"/>
          </a:p>
          <a:p>
            <a:pPr lvl="1" algn="just">
              <a:lnSpc>
                <a:spcPct val="150000"/>
              </a:lnSpc>
            </a:pPr>
            <a:r>
              <a:rPr lang="fa-IR" dirty="0" smtClean="0"/>
              <a:t>مأموریت آموزشی تمام وقت (به جز ایثارگران و کاردان بهداشت دهان و دندان به دندانپزشک)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786478"/>
          </a:xfrm>
        </p:spPr>
        <p:txBody>
          <a:bodyPr>
            <a:normAutofit/>
          </a:bodyPr>
          <a:lstStyle/>
          <a:p>
            <a:pPr algn="just">
              <a:lnSpc>
                <a:spcPct val="150000"/>
              </a:lnSpc>
            </a:pPr>
            <a:r>
              <a:rPr lang="fa-IR" dirty="0" smtClean="0"/>
              <a:t>موارد مختلف مربوط به قوانین احتساب تجربه: </a:t>
            </a:r>
            <a:endParaRPr lang="en-US" dirty="0" smtClean="0"/>
          </a:p>
          <a:p>
            <a:pPr algn="just">
              <a:lnSpc>
                <a:spcPct val="150000"/>
              </a:lnSpc>
            </a:pPr>
            <a:r>
              <a:rPr lang="fa-IR" dirty="0" smtClean="0"/>
              <a:t>(در زمان اعمال مدرک تحصیلی و یا تغییر رشته شغلی) </a:t>
            </a:r>
            <a:endParaRPr lang="en-US" dirty="0" smtClean="0"/>
          </a:p>
          <a:p>
            <a:pPr lvl="0" algn="just">
              <a:lnSpc>
                <a:spcPct val="150000"/>
              </a:lnSpc>
              <a:buNone/>
            </a:pPr>
            <a:r>
              <a:rPr lang="fa-IR" dirty="0" smtClean="0">
                <a:solidFill>
                  <a:schemeClr val="tx2">
                    <a:lumMod val="60000"/>
                    <a:lumOff val="40000"/>
                  </a:schemeClr>
                </a:solidFill>
              </a:rPr>
              <a:t>1-با </a:t>
            </a:r>
            <a:r>
              <a:rPr lang="fa-IR" dirty="0" smtClean="0">
                <a:solidFill>
                  <a:schemeClr val="tx2">
                    <a:lumMod val="60000"/>
                    <a:lumOff val="40000"/>
                  </a:schemeClr>
                </a:solidFill>
              </a:rPr>
              <a:t>یک مقطع تحصیلی مثلاً با دیپلم یا با کارشناسی که دو حالت دارد: </a:t>
            </a:r>
            <a:endParaRPr lang="en-US" dirty="0" smtClean="0">
              <a:solidFill>
                <a:schemeClr val="tx2">
                  <a:lumMod val="60000"/>
                  <a:lumOff val="40000"/>
                </a:schemeClr>
              </a:solidFill>
            </a:endParaRPr>
          </a:p>
          <a:p>
            <a:pPr lvl="1" algn="just">
              <a:lnSpc>
                <a:spcPct val="150000"/>
              </a:lnSpc>
            </a:pPr>
            <a:r>
              <a:rPr lang="fa-IR" dirty="0" smtClean="0"/>
              <a:t>الف- تغییر رشته شغلی با تشخیص سوابق به عنوان مشابه و مربوط – مثل کار پرداز به حسابدار، کارگزین به کارشناس امور ادری و موارد مشابه </a:t>
            </a:r>
            <a:endParaRPr lang="en-US" dirty="0" smtClean="0"/>
          </a:p>
          <a:p>
            <a:pPr lvl="1" algn="just">
              <a:lnSpc>
                <a:spcPct val="150000"/>
              </a:lnSpc>
            </a:pPr>
            <a:r>
              <a:rPr lang="fa-IR" dirty="0" smtClean="0"/>
              <a:t>ب- تغییر رشته شغلی با تشخیص سوابق به عنوان غیر مربوط (با یک مقطع تحصیلی) </a:t>
            </a:r>
            <a:endParaRPr lang="en-US" dirty="0" smtClean="0"/>
          </a:p>
          <a:p>
            <a:pPr algn="just">
              <a:lnSpc>
                <a:spcPct val="150000"/>
              </a:lnSpc>
              <a:buNone/>
            </a:pPr>
            <a:r>
              <a:rPr lang="fa-IR" dirty="0" smtClean="0">
                <a:solidFill>
                  <a:schemeClr val="accent1">
                    <a:lumMod val="75000"/>
                  </a:schemeClr>
                </a:solidFill>
              </a:rPr>
              <a:t>به عنوان مثال: </a:t>
            </a:r>
            <a:r>
              <a:rPr lang="fa-IR" dirty="0" smtClean="0"/>
              <a:t>متصدی امور دفتری به حسابدار، بهیار به ماشین نویس و موارد مشابه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215106"/>
          </a:xfrm>
        </p:spPr>
        <p:txBody>
          <a:bodyPr>
            <a:normAutofit lnSpcReduction="10000"/>
          </a:bodyPr>
          <a:lstStyle/>
          <a:p>
            <a:pPr algn="just">
              <a:lnSpc>
                <a:spcPct val="150000"/>
              </a:lnSpc>
            </a:pPr>
            <a:r>
              <a:rPr lang="fa-IR" dirty="0" smtClean="0"/>
              <a:t>در صورتی که سوابق فرد به عنوان مشابه و مربوط تشخیص داده شود به طور کامل محاسبه می گردد ولی چنانچه سوابق غیر مرتبط باشد در زمان تغییر رشته شغلی که ممکن است در یک رسته و یا از رسته ای به رسته ی دیگر باشد کل سوابق غیر مربوط به عنوان تجربه حساب می شود. مثلاً فردی دارای 15 سال سابقه امور دفتری است و به حسابدار تغییر رشته شغلی می دهد (با هر مدرک تحصیلی، دیپلم، کاردانی، کارشناسی) یک سوم سوابق که 5 سال می شود تجربه وی خواهد بود که چنانچه با دیپلم و در گروه 9 قرار داشته است به گروه 7 تنزل پیدا می کند و چنانچه با مدرک کاردانی و در گروه 10 بوده است به گروه 8 تنزل پیدا می کند و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6000792"/>
          </a:xfrm>
        </p:spPr>
        <p:txBody>
          <a:bodyPr>
            <a:normAutofit lnSpcReduction="10000"/>
          </a:bodyPr>
          <a:lstStyle/>
          <a:p>
            <a:pPr algn="just">
              <a:lnSpc>
                <a:spcPct val="150000"/>
              </a:lnSpc>
            </a:pPr>
            <a:r>
              <a:rPr lang="fa-IR" dirty="0" smtClean="0"/>
              <a:t> بدیهی است مدرک تحصیلی فرد باید در شرایط احراز پست جدید (رشته شغلی) وجود داشته باشد. ضمناً تغییر رشته شغلی در یک رسته مثلاً اداری و مالی و یا بهداشتی و درمانی الزاماً به این صورت نمی باشد که سوابق مشابه به در نظر گرفته شود و با توجه به نوع شغل و شرح وظایف است که می توان تشخیص داد آیا سوابق قبلی مشابه و مرتبط است و یا غیر مربوط به عنوان مثال سوابق مسئول خدمات اداری برای مسئول خدمات مالی یا حسابدار یا کارگزین مشابه نمی باشد یا سوابق بهیار برای آزمایشگاه یا رادیولوژی برای آزمایشگاه مشابه نیست یا سوابق کارشناس امور اداری برای کارشناس امور پژوهشی که غیر مربوط می باشد.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214290"/>
            <a:ext cx="8586790" cy="6215106"/>
          </a:xfrm>
        </p:spPr>
        <p:txBody>
          <a:bodyPr>
            <a:normAutofit fontScale="92500"/>
          </a:bodyPr>
          <a:lstStyle/>
          <a:p>
            <a:pPr algn="just">
              <a:lnSpc>
                <a:spcPct val="150000"/>
              </a:lnSpc>
              <a:buNone/>
            </a:pPr>
            <a:r>
              <a:rPr lang="fa-IR" dirty="0" smtClean="0">
                <a:solidFill>
                  <a:schemeClr val="accent1">
                    <a:lumMod val="75000"/>
                  </a:schemeClr>
                </a:solidFill>
              </a:rPr>
              <a:t>تذکر: </a:t>
            </a:r>
            <a:r>
              <a:rPr lang="fa-IR" dirty="0" smtClean="0"/>
              <a:t>چنانچه سوابق فردی </a:t>
            </a:r>
            <a:r>
              <a:rPr lang="fa-IR" b="1" dirty="0" smtClean="0"/>
              <a:t>غیر مربوط</a:t>
            </a:r>
            <a:r>
              <a:rPr lang="fa-IR" dirty="0" smtClean="0"/>
              <a:t> تشخیص داده شود با هر مقطع تحصیلی که باشد در زمان تغییر شغل صرفاً  آن محاسبه می شود و برای ارتقاء گروه های بعدی در پست جدید دو روش محاسبه داریم: </a:t>
            </a:r>
            <a:endParaRPr lang="en-US" dirty="0" smtClean="0"/>
          </a:p>
          <a:p>
            <a:pPr lvl="1" algn="just">
              <a:lnSpc>
                <a:spcPct val="150000"/>
              </a:lnSpc>
            </a:pPr>
            <a:r>
              <a:rPr lang="fa-IR" dirty="0" smtClean="0"/>
              <a:t>اول:  سوابق (غیر مرتبط) + مدت خدمت در پست جدید </a:t>
            </a:r>
            <a:endParaRPr lang="en-US" dirty="0" smtClean="0"/>
          </a:p>
          <a:p>
            <a:pPr lvl="1" algn="just">
              <a:lnSpc>
                <a:spcPct val="150000"/>
              </a:lnSpc>
            </a:pPr>
            <a:r>
              <a:rPr lang="fa-IR" dirty="0" smtClean="0"/>
              <a:t>دوم: 2 برابر مدت خدمت در پست جدید (روش معادل). در صورتی که این مدت بیش از  باشد بدیهی است از این دو روش هر کدام که به نفع مستخدم باشد ملاک محاسبه تجربه خواهد بود. </a:t>
            </a:r>
            <a:endParaRPr lang="en-US" dirty="0" smtClean="0"/>
          </a:p>
          <a:p>
            <a:pPr algn="just">
              <a:lnSpc>
                <a:spcPct val="150000"/>
              </a:lnSpc>
            </a:pPr>
            <a:r>
              <a:rPr lang="fa-IR" dirty="0" smtClean="0"/>
              <a:t> ضمناً چنانچه ارتقاء گروه فرد از روش دوم محاسبه شود گروه های بعدی هم به همان صورت خواهد بود البته در روش معادل و دو برابر مدت خدمت در پست فعلی باید توجه کرد که در مرحله اول فرد سابقه لازم مثلاً 15 سال یا 20 سال و یا 16 سال را داشته باشد که آن حداقل مرتبط است.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786478"/>
          </a:xfrm>
        </p:spPr>
        <p:txBody>
          <a:bodyPr>
            <a:normAutofit fontScale="92500" lnSpcReduction="10000"/>
          </a:bodyPr>
          <a:lstStyle/>
          <a:p>
            <a:pPr algn="just">
              <a:lnSpc>
                <a:spcPct val="150000"/>
              </a:lnSpc>
            </a:pPr>
            <a:r>
              <a:rPr lang="fa-IR" dirty="0" smtClean="0"/>
              <a:t>الف- سوابق مشابه و مربوط با مقاطع تحصیلی ابتدایی، سیکل، دیپلم، کاردانی به طور کامل محاسبه می گردد مثل کمک بهیار، بهیار، اتاق عمل، هوشبری یا پرستار با کاردانی. البته نحوه احتساب تجربه کارکنان جانباز و آزاده با مقطع کاردانی بعداً توضیح داده می شود ضمناً سوابق مشابه و مربوط به مدارک کارشناسی و بالاتر نیز به طور کامل محاسبه می گردد. </a:t>
            </a:r>
            <a:endParaRPr lang="fa-IR" dirty="0" smtClean="0"/>
          </a:p>
          <a:p>
            <a:pPr algn="just">
              <a:lnSpc>
                <a:spcPct val="150000"/>
              </a:lnSpc>
              <a:buNone/>
            </a:pPr>
            <a:endParaRPr lang="en-US" dirty="0" smtClean="0"/>
          </a:p>
          <a:p>
            <a:pPr algn="just">
              <a:lnSpc>
                <a:spcPct val="150000"/>
              </a:lnSpc>
            </a:pPr>
            <a:r>
              <a:rPr lang="fa-IR" dirty="0" smtClean="0"/>
              <a:t>ب- سوابق غیر مربوط حتی با چند مقطع تحصیلی «(سیکل، دیپلم، فوق دیپلم) یا (لیسانس و فوق لیسانس)» فقط محاسبه می شود البته زمانی که مدت خدمت فرد در پست جدید بیش از  سوابق غیر مربوط باشد روش معادل استفاده خواهد شد. </a:t>
            </a:r>
            <a:endParaRPr lang="en-US" dirty="0" smtClean="0"/>
          </a:p>
          <a:p>
            <a:endParaRPr lang="fa-IR" dirty="0"/>
          </a:p>
        </p:txBody>
      </p:sp>
      <p:sp>
        <p:nvSpPr>
          <p:cNvPr id="3" name="Title 2"/>
          <p:cNvSpPr>
            <a:spLocks noGrp="1"/>
          </p:cNvSpPr>
          <p:nvPr>
            <p:ph type="title"/>
          </p:nvPr>
        </p:nvSpPr>
        <p:spPr>
          <a:xfrm>
            <a:off x="457200" y="274638"/>
            <a:ext cx="8229600" cy="654032"/>
          </a:xfrm>
        </p:spPr>
        <p:txBody>
          <a:bodyPr>
            <a:noAutofit/>
          </a:bodyPr>
          <a:lstStyle/>
          <a:p>
            <a:pPr lvl="0" algn="r"/>
            <a:r>
              <a:rPr lang="fa-IR" sz="3200" dirty="0" smtClean="0">
                <a:solidFill>
                  <a:schemeClr val="tx2">
                    <a:lumMod val="60000"/>
                    <a:lumOff val="40000"/>
                  </a:schemeClr>
                </a:solidFill>
              </a:rPr>
              <a:t>2-با </a:t>
            </a:r>
            <a:r>
              <a:rPr lang="fa-IR" sz="3200" dirty="0" smtClean="0">
                <a:solidFill>
                  <a:schemeClr val="tx2">
                    <a:lumMod val="60000"/>
                    <a:lumOff val="40000"/>
                  </a:schemeClr>
                </a:solidFill>
              </a:rPr>
              <a:t>دو یا چند مقطع تحصیلی که دارای چند حالت می باشد</a:t>
            </a:r>
            <a:r>
              <a:rPr lang="fa-IR" sz="3200" dirty="0" smtClean="0"/>
              <a:t>: </a:t>
            </a:r>
            <a:endParaRPr lang="fa-IR" sz="3200" dirty="0"/>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357166"/>
            <a:ext cx="8472518" cy="6000792"/>
          </a:xfrm>
        </p:spPr>
        <p:txBody>
          <a:bodyPr>
            <a:normAutofit fontScale="85000" lnSpcReduction="20000"/>
          </a:bodyPr>
          <a:lstStyle/>
          <a:p>
            <a:pPr algn="just">
              <a:lnSpc>
                <a:spcPct val="150000"/>
              </a:lnSpc>
            </a:pPr>
            <a:r>
              <a:rPr lang="fa-IR" dirty="0" smtClean="0"/>
              <a:t>مثال: خدمت سربازی، مدتی در پست نگهبان- مدتی در پست امور دفتری- مدتی حسابدار بعد تغییر شغل به پرستار با مدرک کاردانی و یا لیسانس کل سوابق قبلی که غیر مرتبط هستند جمع شده و  آن به عنوان تجربه قابل احتساب است. </a:t>
            </a:r>
            <a:endParaRPr lang="fa-IR" dirty="0" smtClean="0"/>
          </a:p>
          <a:p>
            <a:pPr algn="just">
              <a:lnSpc>
                <a:spcPct val="150000"/>
              </a:lnSpc>
              <a:buNone/>
            </a:pPr>
            <a:endParaRPr lang="en-US" dirty="0" smtClean="0"/>
          </a:p>
          <a:p>
            <a:pPr algn="just">
              <a:lnSpc>
                <a:spcPct val="150000"/>
              </a:lnSpc>
            </a:pPr>
            <a:r>
              <a:rPr lang="fa-IR" dirty="0" smtClean="0"/>
              <a:t>مورد استثناء: برای کسانی که به پست پزشک یا دندانپزشک تغییر شغل دارند و دارای سوابق غیر مرتبط با هر مدرک تحصیلی هستند برای ارتقاء گروه دو سال تجربه فعلی و معادل آن حساب می شود البته تا زمانی که سوابق مستهلک شود. مثلاً 10 سال سوابق غیر مربوط داشته و به پزشک تغییر شغل داده می شود. برای گروه اول دو سال پس از انتصاب و بعدی 4 سال و بعدی 6 سال و بعدی 8 سال و بعدی 10 سال پس از انتصاب یعنی در هر مورد تجربه فعلی دو برابر می شود. و در هر زمان که  یا بیشتر سوابق چنین فردی در پست جدید باشد کل سابقه و تجربه مساوی است.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714348" y="1500174"/>
          <a:ext cx="7772400" cy="182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215106"/>
          </a:xfrm>
        </p:spPr>
        <p:txBody>
          <a:bodyPr>
            <a:normAutofit fontScale="77500" lnSpcReduction="20000"/>
          </a:bodyPr>
          <a:lstStyle/>
          <a:p>
            <a:pPr algn="just">
              <a:lnSpc>
                <a:spcPct val="160000"/>
              </a:lnSpc>
            </a:pPr>
            <a:r>
              <a:rPr lang="fa-IR" sz="3000" dirty="0" smtClean="0"/>
              <a:t>ج- سوابق مشابه و مربوط با مقطع تحصیلی دیپلم و کمتر – کاردانی –لیسانس و بالاتر </a:t>
            </a:r>
            <a:endParaRPr lang="en-US" sz="3000" dirty="0" smtClean="0"/>
          </a:p>
          <a:p>
            <a:pPr algn="just">
              <a:lnSpc>
                <a:spcPct val="160000"/>
              </a:lnSpc>
            </a:pPr>
            <a:r>
              <a:rPr lang="fa-IR" sz="3000" dirty="0" smtClean="0"/>
              <a:t>اول: با سه مقطع دیپلم – کاردانی – لیسانس و بالاتر </a:t>
            </a:r>
            <a:endParaRPr lang="fa-IR" sz="3000" dirty="0" smtClean="0"/>
          </a:p>
          <a:p>
            <a:pPr algn="just">
              <a:lnSpc>
                <a:spcPct val="160000"/>
              </a:lnSpc>
            </a:pPr>
            <a:endParaRPr lang="en-US" sz="2000" dirty="0" smtClean="0"/>
          </a:p>
          <a:p>
            <a:pPr algn="just">
              <a:lnSpc>
                <a:spcPct val="160000"/>
              </a:lnSpc>
              <a:buNone/>
            </a:pPr>
            <a:r>
              <a:rPr lang="fa-IR" sz="3000" dirty="0" smtClean="0"/>
              <a:t>در زمان اعمال مدرک لیسانس  سوابق مشابه با دیپلم + سوابق مشابه با کاردانی +  مجموعه مانده های دو مورد قبلی و سوابق غیر مرتبط چنانچه داشته باشد. </a:t>
            </a:r>
            <a:endParaRPr lang="fa-IR" sz="3000" dirty="0" smtClean="0"/>
          </a:p>
          <a:p>
            <a:pPr algn="just">
              <a:lnSpc>
                <a:spcPct val="160000"/>
              </a:lnSpc>
              <a:buNone/>
            </a:pPr>
            <a:endParaRPr lang="en-US" sz="1400" dirty="0" smtClean="0"/>
          </a:p>
          <a:p>
            <a:pPr algn="just">
              <a:lnSpc>
                <a:spcPct val="160000"/>
              </a:lnSpc>
              <a:buNone/>
            </a:pPr>
            <a:r>
              <a:rPr lang="fa-IR" sz="3000" dirty="0" smtClean="0"/>
              <a:t>البته متذکر می شود از تاریخ 1/1/1376 این فرمول برای مساعدت به کسانی که در رشته های شغلی مرتبط موفق به اخذ مدرک کارشناسی می شوند تعیین شود و قبل از این تاریخ فقط  با دیپلم و با کاردانی مشابه ملاک محاسبه بوده است</a:t>
            </a:r>
            <a:r>
              <a:rPr lang="fa-IR" sz="3000" dirty="0" smtClean="0"/>
              <a:t>.</a:t>
            </a:r>
          </a:p>
          <a:p>
            <a:pPr algn="just">
              <a:lnSpc>
                <a:spcPct val="160000"/>
              </a:lnSpc>
              <a:buNone/>
            </a:pPr>
            <a:endParaRPr lang="en-US" sz="1300" dirty="0" smtClean="0"/>
          </a:p>
          <a:p>
            <a:pPr algn="just">
              <a:lnSpc>
                <a:spcPct val="160000"/>
              </a:lnSpc>
              <a:buNone/>
            </a:pPr>
            <a:r>
              <a:rPr lang="fa-IR" sz="3000" dirty="0" smtClean="0"/>
              <a:t>ضمناً سوابق کمتر از دیپلم چه مشابه و چه غیر مشابه باشد در قسمت  مانده حساب می شود. </a:t>
            </a:r>
            <a:endParaRPr lang="en-US" sz="3000"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072230"/>
          </a:xfrm>
        </p:spPr>
        <p:txBody>
          <a:bodyPr>
            <a:normAutofit fontScale="85000" lnSpcReduction="10000"/>
          </a:bodyPr>
          <a:lstStyle/>
          <a:p>
            <a:pPr algn="just">
              <a:lnSpc>
                <a:spcPct val="150000"/>
              </a:lnSpc>
            </a:pPr>
            <a:r>
              <a:rPr lang="fa-IR" sz="2800" dirty="0" smtClean="0"/>
              <a:t>دوم= احتساب تجربه برای جانبازان با مقاطع تحصیلی دیپلم و کمترو کاردانی و بالاتر </a:t>
            </a:r>
            <a:endParaRPr lang="fa-IR" sz="2800" dirty="0" smtClean="0"/>
          </a:p>
          <a:p>
            <a:pPr algn="just">
              <a:lnSpc>
                <a:spcPct val="150000"/>
              </a:lnSpc>
              <a:buNone/>
            </a:pPr>
            <a:endParaRPr lang="en-US" sz="2800" dirty="0" smtClean="0"/>
          </a:p>
          <a:p>
            <a:pPr algn="just">
              <a:lnSpc>
                <a:spcPct val="150000"/>
              </a:lnSpc>
            </a:pPr>
            <a:r>
              <a:rPr lang="fa-IR" sz="2800" dirty="0" smtClean="0"/>
              <a:t>سوابق با مدرک سیکل از تاریخ 23/8/1367 به عنوان دیپلم و سوابق دیپلم به عنوان کاردانی و سوابق کاردانی به عنوان کارشناسی محاسبه می گردد. (تاریخ اعمال مقطع تحصیلی بالاتر) </a:t>
            </a:r>
            <a:endParaRPr lang="fa-IR" sz="2800" dirty="0" smtClean="0"/>
          </a:p>
          <a:p>
            <a:pPr algn="just">
              <a:lnSpc>
                <a:spcPct val="150000"/>
              </a:lnSpc>
              <a:buNone/>
            </a:pPr>
            <a:endParaRPr lang="en-US" sz="2800" dirty="0" smtClean="0"/>
          </a:p>
          <a:p>
            <a:pPr algn="just">
              <a:lnSpc>
                <a:spcPct val="150000"/>
              </a:lnSpc>
            </a:pPr>
            <a:r>
              <a:rPr lang="fa-IR" sz="2800" dirty="0" smtClean="0"/>
              <a:t>نحوه محاسبه هم به همان صورت  سوابق مشابه با دیپلم و  با کاردانی و .... </a:t>
            </a:r>
            <a:endParaRPr lang="fa-IR" sz="2800" dirty="0" smtClean="0"/>
          </a:p>
          <a:p>
            <a:pPr algn="just">
              <a:lnSpc>
                <a:spcPct val="150000"/>
              </a:lnSpc>
              <a:buNone/>
            </a:pPr>
            <a:endParaRPr lang="en-US" sz="2800" dirty="0" smtClean="0"/>
          </a:p>
          <a:p>
            <a:pPr algn="just">
              <a:lnSpc>
                <a:spcPct val="150000"/>
              </a:lnSpc>
            </a:pPr>
            <a:r>
              <a:rPr lang="fa-IR" sz="2800" dirty="0" smtClean="0"/>
              <a:t>با توجه به مقطع تحصیلی می باشد و سوابق باسیکل قبل از تاریخ مذکور بعنوان مانده ها. </a:t>
            </a:r>
            <a:endParaRPr lang="en-US" sz="2800"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000108"/>
            <a:ext cx="8472518" cy="5715040"/>
          </a:xfrm>
        </p:spPr>
        <p:txBody>
          <a:bodyPr>
            <a:normAutofit fontScale="92500" lnSpcReduction="10000"/>
          </a:bodyPr>
          <a:lstStyle/>
          <a:p>
            <a:pPr algn="just">
              <a:lnSpc>
                <a:spcPct val="150000"/>
              </a:lnSpc>
            </a:pPr>
            <a:r>
              <a:rPr lang="fa-IR" dirty="0" smtClean="0"/>
              <a:t>در </a:t>
            </a:r>
            <a:r>
              <a:rPr lang="fa-IR" dirty="0" smtClean="0"/>
              <a:t>احتساب تجربه با مدرک کاردانی برای جانبازان باید توجه داشت که پست سازمانی فرد این اجازه را بدهد که سوابق مشابه با کاردانی به عنوان کارشناسی محاسبه شود به عنوان مثال چنانچه پست حسابدار، کارگزین ، پرستار، ماما، فوریتهای پزشکی، پذیرش، کتابدار باشد و مدرک کاردانی همه در شرایط احراز این رشته های شغلی وجود داشته باشد به عنوان لیسانس محاسبه می گردد. در غیر این صورت فقط گروه مقطع داده می شود و روند گروهها نیز هر 5 سال یکبار می باشد. مورد دیگر اینکه چنانچه جانباز دارای مدرک کاردانی و پست کاردان باشد مثل کاردان آزمایشگاه یا کاردان رادیولوژی با مدرک مرتبط تا زمانی که پست به کارشناس تبدیل نشده است فقط یک گروه داده می شود و روند گروه ها نیز با 5 سال است. </a:t>
            </a:r>
            <a:endParaRPr lang="en-US" dirty="0" smtClean="0"/>
          </a:p>
          <a:p>
            <a:endParaRPr lang="fa-IR" dirty="0"/>
          </a:p>
        </p:txBody>
      </p:sp>
      <p:graphicFrame>
        <p:nvGraphicFramePr>
          <p:cNvPr id="4" name="Diagram 3"/>
          <p:cNvGraphicFramePr/>
          <p:nvPr/>
        </p:nvGraphicFramePr>
        <p:xfrm>
          <a:off x="785786" y="203200"/>
          <a:ext cx="7901014"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786478"/>
          </a:xfrm>
        </p:spPr>
        <p:txBody>
          <a:bodyPr>
            <a:normAutofit fontScale="85000" lnSpcReduction="20000"/>
          </a:bodyPr>
          <a:lstStyle/>
          <a:p>
            <a:pPr algn="just">
              <a:lnSpc>
                <a:spcPct val="150000"/>
              </a:lnSpc>
            </a:pPr>
            <a:r>
              <a:rPr lang="fa-IR" dirty="0" smtClean="0"/>
              <a:t>یک- سوابق مشابه و مربوط به مدرک تحصیلی کارشناسی و فوق لیسانس برای کسانی که به رشته شغلی پزشک تغییر عنوان پیدا می کنند به طور کامل محاسبه می گردد. این سوابق شامل رشته های شغلی پرستار، کارشناس آزمایشگاه، کارشناس رادیولوژی، کارشناس بهداشت خانواده، کارشناس مبارزه با بیماریها می </a:t>
            </a:r>
            <a:r>
              <a:rPr lang="fa-IR" dirty="0" smtClean="0"/>
              <a:t>باشد</a:t>
            </a:r>
          </a:p>
          <a:p>
            <a:pPr algn="just">
              <a:lnSpc>
                <a:spcPct val="150000"/>
              </a:lnSpc>
              <a:buNone/>
            </a:pPr>
            <a:endParaRPr lang="en-US" dirty="0" smtClean="0"/>
          </a:p>
          <a:p>
            <a:pPr algn="just">
              <a:lnSpc>
                <a:spcPct val="150000"/>
              </a:lnSpc>
            </a:pPr>
            <a:r>
              <a:rPr lang="fa-IR" dirty="0" smtClean="0"/>
              <a:t>دو- سوابق مشابه با مدرک تحصیلی کاردانی برای کسانی که به رشته شغلی پزشک تغییر شغل می دهند در بدو تاریخ انتصاب  محاسبه می گردد و برای ارتقاء گروه ها علاوه بر  سوابق کاردانی مشابه دو برابر مدت خدمت به عنوان پزشک نیز محاسبه می شود. این سوابق شامل رشته های شغلی کاردان اتاق عمل، کاردان هوشبری ، پرستار، کاردان مبارزه با بیماریها، کاردان بهداشت خانواده، کاردان رادیولوژی، کاردان آزمایشگاه می باشد. </a:t>
            </a:r>
            <a:endParaRPr lang="en-US" dirty="0" smtClean="0"/>
          </a:p>
          <a:p>
            <a:endParaRPr lang="fa-IR" dirty="0"/>
          </a:p>
        </p:txBody>
      </p:sp>
      <p:graphicFrame>
        <p:nvGraphicFramePr>
          <p:cNvPr id="4" name="Diagram 3"/>
          <p:cNvGraphicFramePr/>
          <p:nvPr/>
        </p:nvGraphicFramePr>
        <p:xfrm>
          <a:off x="428596" y="142860"/>
          <a:ext cx="8301038" cy="571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lstStyle/>
          <a:p>
            <a:pPr algn="just">
              <a:lnSpc>
                <a:spcPct val="150000"/>
              </a:lnSpc>
            </a:pPr>
            <a:r>
              <a:rPr lang="fa-IR" dirty="0" smtClean="0"/>
              <a:t>سه – سوابق بهداشت کار دهان و دندان (با مدرک کاردانی) برای کارکنانی که به رشته دندانپزشک تغییر شغل می دهند و در بدو امر  محاسبه شده و برای ارتقاء گروهها دو برابر مدت خدمت به عنوان دندانپزشک نیز علاوه بر آن احتساب می گردد. </a:t>
            </a:r>
            <a:endParaRPr lang="fa-IR" dirty="0" smtClean="0"/>
          </a:p>
          <a:p>
            <a:pPr algn="just">
              <a:lnSpc>
                <a:spcPct val="150000"/>
              </a:lnSpc>
              <a:buNone/>
            </a:pPr>
            <a:endParaRPr lang="en-US" dirty="0" smtClean="0"/>
          </a:p>
          <a:p>
            <a:pPr algn="just">
              <a:lnSpc>
                <a:spcPct val="150000"/>
              </a:lnSpc>
            </a:pPr>
            <a:r>
              <a:rPr lang="fa-IR" dirty="0" smtClean="0"/>
              <a:t>بدیهی است که درمواردی که سوابق پزشک و دندانپزشک دو برابر محاسبه می شود تا مستهلک شدن ماند های سوابق کاردانی و یا غیر مرتبط خواهد بود و نباید بیش از کل سوابق فرد شود.</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401080" cy="6357982"/>
          </a:xfrm>
        </p:spPr>
        <p:txBody>
          <a:bodyPr>
            <a:normAutofit fontScale="92500" lnSpcReduction="20000"/>
          </a:bodyPr>
          <a:lstStyle/>
          <a:p>
            <a:pPr>
              <a:lnSpc>
                <a:spcPct val="150000"/>
              </a:lnSpc>
            </a:pPr>
            <a:r>
              <a:rPr lang="fa-IR" dirty="0" smtClean="0"/>
              <a:t> توضیح در خصوص مأموریتهای آموزشی – برای جانبازان و آزادگان و رزمندگان (حداقل 6 ماه خدمت در جبهه) مأموریت آموزشی تمام وقت به طور کامل و تجربه مشابه با مقطع تحصیلی مربوطه احتساب می شود. برای بقیه افراد مأموریت آموزشی نیمه وقت به طور کامل (شبیه اشتغال به کار) محاسبه شده و چنانچه تمام وقت باشد از مدت خدمت با همان مقطع که در مأموریت آموزشی بوده است کسر می گردد</a:t>
            </a:r>
            <a:r>
              <a:rPr lang="fa-IR" dirty="0" smtClean="0"/>
              <a:t>.</a:t>
            </a:r>
          </a:p>
          <a:p>
            <a:pPr>
              <a:lnSpc>
                <a:spcPct val="150000"/>
              </a:lnSpc>
              <a:buNone/>
            </a:pPr>
            <a:endParaRPr lang="en-US" dirty="0" smtClean="0"/>
          </a:p>
          <a:p>
            <a:pPr>
              <a:lnSpc>
                <a:spcPct val="150000"/>
              </a:lnSpc>
            </a:pPr>
            <a:r>
              <a:rPr lang="fa-IR" dirty="0" smtClean="0"/>
              <a:t>(لازم به ذکر است مأموریت آموزشی منجر به اخذ مدرک تحصیلی بالاتر مورد نظر می باشد</a:t>
            </a:r>
            <a:r>
              <a:rPr lang="fa-IR" dirty="0" smtClean="0"/>
              <a:t>).</a:t>
            </a:r>
          </a:p>
          <a:p>
            <a:pPr>
              <a:lnSpc>
                <a:spcPct val="150000"/>
              </a:lnSpc>
              <a:buNone/>
            </a:pPr>
            <a:endParaRPr lang="en-US" dirty="0" smtClean="0"/>
          </a:p>
          <a:p>
            <a:pPr>
              <a:lnSpc>
                <a:spcPct val="150000"/>
              </a:lnSpc>
            </a:pPr>
            <a:r>
              <a:rPr lang="fa-IR" dirty="0" smtClean="0"/>
              <a:t>برای پزشکان و دندانپزشکان سوابق با مدرک تحصیلی کمتراز کاردانی (مشابه) در بدو انتصاب قابل اقدام نیست. </a:t>
            </a:r>
            <a:endParaRPr lang="en-US" dirty="0" smtClean="0"/>
          </a:p>
          <a:p>
            <a:pPr rtl="0"/>
            <a:endParaRPr lang="fa-IR" dirty="0"/>
          </a:p>
        </p:txBody>
      </p:sp>
    </p:spTree>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357166"/>
            <a:ext cx="8501122" cy="5929354"/>
          </a:xfrm>
        </p:spPr>
        <p:txBody>
          <a:bodyPr>
            <a:normAutofit fontScale="85000" lnSpcReduction="10000"/>
          </a:bodyPr>
          <a:lstStyle/>
          <a:p>
            <a:pPr algn="just">
              <a:lnSpc>
                <a:spcPct val="150000"/>
              </a:lnSpc>
            </a:pPr>
            <a:r>
              <a:rPr lang="fa-IR" b="1" dirty="0" smtClean="0"/>
              <a:t>ماده 5- </a:t>
            </a:r>
            <a:r>
              <a:rPr lang="fa-IR" dirty="0" smtClean="0"/>
              <a:t>ارتقاء طبقه شغلی کارمندان که تاریخ استحقاق آنان بعد از 1/1/1388 می باشد مشمول اجرای طرح ارزیابی مشاغل تخصصی و تحقیقی و مشاغل مدیران و مشاغل ویژه رشته های پزشکی نخواهند بود. </a:t>
            </a:r>
            <a:endParaRPr lang="fa-IR" dirty="0" smtClean="0"/>
          </a:p>
          <a:p>
            <a:pPr algn="just">
              <a:lnSpc>
                <a:spcPct val="150000"/>
              </a:lnSpc>
            </a:pPr>
            <a:endParaRPr lang="en-US" sz="1300" dirty="0" smtClean="0"/>
          </a:p>
          <a:p>
            <a:pPr algn="just">
              <a:lnSpc>
                <a:spcPct val="150000"/>
              </a:lnSpc>
            </a:pPr>
            <a:r>
              <a:rPr lang="fa-IR" b="1" dirty="0" smtClean="0">
                <a:solidFill>
                  <a:schemeClr val="tx2">
                    <a:lumMod val="60000"/>
                    <a:lumOff val="40000"/>
                  </a:schemeClr>
                </a:solidFill>
              </a:rPr>
              <a:t>تبصره1</a:t>
            </a:r>
            <a:r>
              <a:rPr lang="fa-IR" b="1" dirty="0" smtClean="0"/>
              <a:t> </a:t>
            </a:r>
            <a:r>
              <a:rPr lang="fa-IR" b="1" dirty="0" smtClean="0"/>
              <a:t>–</a:t>
            </a:r>
            <a:r>
              <a:rPr lang="fa-IR" dirty="0" smtClean="0"/>
              <a:t> کارمندانی که قبل از تاریخ 1/1/1388 به دلیل عدم کسب امتیاز لازم در طرح های ارزیابی فوق الذکر موفق به ارتقاء گروه نشده اند ارتقاء طبقه شغلی آنان، مشمول این آیین نامه و از تاریخ 2/1/1388 خواهد بود</a:t>
            </a:r>
            <a:r>
              <a:rPr lang="fa-IR" dirty="0" smtClean="0"/>
              <a:t>.</a:t>
            </a:r>
          </a:p>
          <a:p>
            <a:pPr algn="just">
              <a:lnSpc>
                <a:spcPct val="150000"/>
              </a:lnSpc>
              <a:buNone/>
            </a:pPr>
            <a:r>
              <a:rPr lang="fa-IR" dirty="0" smtClean="0"/>
              <a:t> </a:t>
            </a:r>
            <a:endParaRPr lang="fa-IR" sz="2800" dirty="0" smtClean="0"/>
          </a:p>
          <a:p>
            <a:pPr algn="just">
              <a:lnSpc>
                <a:spcPct val="150000"/>
              </a:lnSpc>
            </a:pPr>
            <a:r>
              <a:rPr lang="fa-IR" b="1" dirty="0" smtClean="0">
                <a:solidFill>
                  <a:schemeClr val="tx2">
                    <a:lumMod val="60000"/>
                    <a:lumOff val="40000"/>
                  </a:schemeClr>
                </a:solidFill>
              </a:rPr>
              <a:t>تبصره 2-</a:t>
            </a:r>
            <a:r>
              <a:rPr lang="fa-IR" dirty="0" smtClean="0">
                <a:solidFill>
                  <a:schemeClr val="tx2">
                    <a:lumMod val="60000"/>
                    <a:lumOff val="40000"/>
                  </a:schemeClr>
                </a:solidFill>
              </a:rPr>
              <a:t> </a:t>
            </a:r>
            <a:r>
              <a:rPr lang="fa-IR" dirty="0" smtClean="0"/>
              <a:t>تمامی موارد مربوط به تصویب ارتقاء گروه و «اصلاحیه تغییر عنوان» و نظایر آن که تاریخ اجرای آنها مربوط به قبل از تاریخ 1/1/1388 می باشد، لازم است به روال سابق در کمیته طرح طبقه بندی مشاغل دانشگاه مطرح گردد. </a:t>
            </a:r>
            <a:endParaRPr lang="en-US" dirty="0" smtClean="0"/>
          </a:p>
          <a:p>
            <a:pPr algn="just">
              <a:lnSpc>
                <a:spcPct val="150000"/>
              </a:lnSpc>
            </a:pP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214290"/>
            <a:ext cx="8472518" cy="6357982"/>
          </a:xfrm>
        </p:spPr>
        <p:txBody>
          <a:bodyPr>
            <a:normAutofit fontScale="62500" lnSpcReduction="20000"/>
          </a:bodyPr>
          <a:lstStyle/>
          <a:p>
            <a:pPr algn="just">
              <a:lnSpc>
                <a:spcPct val="160000"/>
              </a:lnSpc>
            </a:pPr>
            <a:r>
              <a:rPr lang="fa-IR" sz="3500" b="1" dirty="0" smtClean="0"/>
              <a:t>ماده 7- </a:t>
            </a:r>
            <a:r>
              <a:rPr lang="fa-IR" sz="3500" dirty="0" smtClean="0"/>
              <a:t>شاغلین مشاغل کاردانی و بالاتر و یا همترازان آنها که درمناطق کمتر توسعه یافته موضوع فهرست تصویب نامه شماره 76294/ت 36095 ﻫ مورخ 1388/4/10 در استان های خراسان شمالی، خراسان جنوبی، کهگیلویه و بویر احمد، چهارمحال بختیاری، کردستان، سیستان و بلوچستان، بوشهر، هرمزگان، خوزستان و ایلام خدمت می نمایند، به ازای هر یک سال سوابق تجربی (از تاریخ 1388/1/1 به بعد)، از یک سال تعجیل (کسر سال به نسبت)، در ارتقاء طبقه شغلی برخوردار می شوند. </a:t>
            </a:r>
          </a:p>
          <a:p>
            <a:pPr algn="just">
              <a:lnSpc>
                <a:spcPct val="160000"/>
              </a:lnSpc>
              <a:buNone/>
            </a:pPr>
            <a:endParaRPr lang="fa-IR" sz="1300" dirty="0" smtClean="0"/>
          </a:p>
          <a:p>
            <a:pPr algn="just">
              <a:lnSpc>
                <a:spcPct val="160000"/>
              </a:lnSpc>
              <a:buNone/>
            </a:pPr>
            <a:endParaRPr lang="en-US" sz="1600" dirty="0" smtClean="0"/>
          </a:p>
          <a:p>
            <a:pPr algn="just">
              <a:lnSpc>
                <a:spcPct val="160000"/>
              </a:lnSpc>
            </a:pPr>
            <a:r>
              <a:rPr lang="fa-IR" sz="3700" b="1" dirty="0" smtClean="0"/>
              <a:t>ماده 8-</a:t>
            </a:r>
            <a:r>
              <a:rPr lang="fa-IR" sz="3700" dirty="0" smtClean="0"/>
              <a:t> ملاک محاسبه ارتقاء طبقه شغلی افرادی که قبل از اجرای قانون مدیریت خدمات کشوری </a:t>
            </a:r>
            <a:r>
              <a:rPr lang="fa-IR" sz="3700" dirty="0" smtClean="0"/>
              <a:t>(1388/1/1) برای </a:t>
            </a:r>
            <a:r>
              <a:rPr lang="fa-IR" sz="3700" dirty="0" smtClean="0"/>
              <a:t>مقررات حاکم از سوابق تجربی بخش غیر دولتی و همچنین امتیاز تعجیل در گروه استفاده نموده اند، برای انطباق تجربه آنان با جدول </a:t>
            </a:r>
            <a:r>
              <a:rPr lang="fa-IR" sz="3700" dirty="0" smtClean="0"/>
              <a:t>ارتقاء </a:t>
            </a:r>
            <a:r>
              <a:rPr lang="fa-IR" sz="3700" dirty="0" smtClean="0"/>
              <a:t>طبقه شغلی (جدول شماره 1)، تاریخ دریافت آخرین گروه استحقاقی وی خواهد بود. </a:t>
            </a:r>
            <a:endParaRPr lang="en-US" sz="3700" dirty="0" smtClean="0"/>
          </a:p>
          <a:p>
            <a:endParaRPr lang="fa-IR" dirty="0"/>
          </a:p>
        </p:txBody>
      </p:sp>
    </p:spTree>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5720" y="274638"/>
          <a:ext cx="8186766" cy="582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4819" name="Picture 3"/>
          <p:cNvPicPr>
            <a:picLocks noGrp="1" noChangeAspect="1" noChangeArrowheads="1"/>
          </p:cNvPicPr>
          <p:nvPr>
            <p:ph idx="1"/>
          </p:nvPr>
        </p:nvPicPr>
        <p:blipFill>
          <a:blip r:embed="rId6"/>
          <a:srcRect/>
          <a:stretch>
            <a:fillRect/>
          </a:stretch>
        </p:blipFill>
        <p:spPr bwMode="auto">
          <a:xfrm>
            <a:off x="342928" y="928670"/>
            <a:ext cx="8229600" cy="5715040"/>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500034" y="357166"/>
          <a:ext cx="8001024" cy="85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txBox="1">
            <a:spLocks/>
          </p:cNvSpPr>
          <p:nvPr/>
        </p:nvSpPr>
        <p:spPr>
          <a:xfrm>
            <a:off x="285720" y="1571612"/>
            <a:ext cx="8572560" cy="4803310"/>
          </a:xfrm>
          <a:prstGeom prst="rect">
            <a:avLst/>
          </a:prstGeom>
        </p:spPr>
        <p:txBody>
          <a:bodyPr vert="horz">
            <a:normAutofit/>
          </a:bodyPr>
          <a:lstStyle/>
          <a:p>
            <a:pPr marL="342900" marR="0" lvl="0" indent="-342900" algn="just" defTabSz="914400" rtl="1" eaLnBrk="1" fontAlgn="auto" latinLnBrk="0" hangingPunct="1">
              <a:lnSpc>
                <a:spcPct val="100000"/>
              </a:lnSpc>
              <a:spcBef>
                <a:spcPts val="600"/>
              </a:spcBef>
              <a:spcAft>
                <a:spcPts val="0"/>
              </a:spcAft>
              <a:buClr>
                <a:schemeClr val="accent1"/>
              </a:buClr>
              <a:buSzPct val="70000"/>
              <a:buFont typeface="+mj-lt"/>
              <a:buAutoNum type="arabicPeriod"/>
              <a:tabLst/>
              <a:defRPr/>
            </a:pPr>
            <a:r>
              <a:rPr kumimoji="0" lang="fa-IR" sz="2400" b="1" i="0" u="none" strike="noStrike" kern="1200" cap="none" spc="0" normalizeH="0" baseline="0" noProof="0" dirty="0" smtClean="0">
                <a:ln>
                  <a:noFill/>
                </a:ln>
                <a:solidFill>
                  <a:schemeClr val="tx1"/>
                </a:solidFill>
                <a:effectLst/>
                <a:uLnTx/>
                <a:uFillTx/>
                <a:cs typeface="B Lotus" pitchFamily="2" charset="-78"/>
              </a:rPr>
              <a:t>تصویر نظریه هسته گزینش ( برابر اصل شده  توسط واحد کارگزینی با مهر و امضاء)</a:t>
            </a:r>
          </a:p>
          <a:p>
            <a:pPr marL="342900" marR="0" lvl="0" indent="-342900" algn="just" defTabSz="914400" rtl="1" eaLnBrk="1" fontAlgn="auto" latinLnBrk="0" hangingPunct="1">
              <a:lnSpc>
                <a:spcPct val="100000"/>
              </a:lnSpc>
              <a:spcBef>
                <a:spcPts val="600"/>
              </a:spcBef>
              <a:spcAft>
                <a:spcPts val="0"/>
              </a:spcAft>
              <a:buClr>
                <a:schemeClr val="accent1"/>
              </a:buClr>
              <a:buSzPct val="70000"/>
              <a:tabLst/>
              <a:defRPr/>
            </a:pPr>
            <a:endParaRPr kumimoji="0" lang="en-US" sz="2400" b="1" i="0" u="none" strike="noStrike" kern="1200" cap="none" spc="0" normalizeH="0" baseline="0" noProof="0" dirty="0" smtClean="0">
              <a:ln>
                <a:noFill/>
              </a:ln>
              <a:solidFill>
                <a:schemeClr val="tx1"/>
              </a:solidFill>
              <a:effectLst/>
              <a:uLnTx/>
              <a:uFillTx/>
              <a:cs typeface="B Lotus" pitchFamily="2" charset="-78"/>
            </a:endParaRPr>
          </a:p>
          <a:p>
            <a:pPr marL="342900" marR="0" lvl="0" indent="-342900" algn="just" defTabSz="914400" rtl="1" eaLnBrk="1" fontAlgn="auto" latinLnBrk="0" hangingPunct="1">
              <a:lnSpc>
                <a:spcPct val="100000"/>
              </a:lnSpc>
              <a:spcBef>
                <a:spcPts val="600"/>
              </a:spcBef>
              <a:spcAft>
                <a:spcPts val="0"/>
              </a:spcAft>
              <a:buClr>
                <a:schemeClr val="accent1"/>
              </a:buClr>
              <a:buSzPct val="70000"/>
              <a:buFont typeface="+mj-lt"/>
              <a:buAutoNum type="arabicPeriod"/>
              <a:tabLst/>
              <a:defRPr/>
            </a:pPr>
            <a:r>
              <a:rPr kumimoji="0" lang="fa-IR" sz="2400" b="1" i="0" u="none" strike="noStrike" kern="1200" cap="none" spc="0" normalizeH="0" baseline="0" noProof="0" dirty="0" smtClean="0">
                <a:ln>
                  <a:noFill/>
                </a:ln>
                <a:solidFill>
                  <a:schemeClr val="tx1"/>
                </a:solidFill>
                <a:effectLst/>
                <a:uLnTx/>
                <a:uFillTx/>
                <a:cs typeface="B Lotus" pitchFamily="2" charset="-78"/>
              </a:rPr>
              <a:t>اصل فرم 502 دقیق و کامل ( ممهور به مهر و امضاء مسئول کارگزینی و رئیس یا مدیر مرکز )</a:t>
            </a:r>
          </a:p>
          <a:p>
            <a:pPr marL="342900" marR="0" lvl="0" indent="-342900" algn="just" defTabSz="914400" rtl="1" eaLnBrk="1" fontAlgn="auto" latinLnBrk="0" hangingPunct="1">
              <a:lnSpc>
                <a:spcPct val="100000"/>
              </a:lnSpc>
              <a:spcBef>
                <a:spcPts val="600"/>
              </a:spcBef>
              <a:spcAft>
                <a:spcPts val="0"/>
              </a:spcAft>
              <a:buClr>
                <a:schemeClr val="accent1"/>
              </a:buClr>
              <a:buSzPct val="70000"/>
              <a:buFont typeface="+mj-lt"/>
              <a:buAutoNum type="arabicPeriod"/>
              <a:tabLst/>
              <a:defRPr/>
            </a:pPr>
            <a:endParaRPr kumimoji="0" lang="en-US" sz="2400" b="1" i="0" u="none" strike="noStrike" kern="1200" cap="none" spc="0" normalizeH="0" baseline="0" noProof="0" dirty="0" smtClean="0">
              <a:ln>
                <a:noFill/>
              </a:ln>
              <a:solidFill>
                <a:schemeClr val="tx1"/>
              </a:solidFill>
              <a:effectLst/>
              <a:uLnTx/>
              <a:uFillTx/>
              <a:cs typeface="B Lotus" pitchFamily="2" charset="-78"/>
            </a:endParaRPr>
          </a:p>
          <a:p>
            <a:pPr marL="342900" marR="0" lvl="0" indent="-342900" algn="just" defTabSz="914400" rtl="1" eaLnBrk="1" fontAlgn="auto" latinLnBrk="0" hangingPunct="1">
              <a:lnSpc>
                <a:spcPct val="100000"/>
              </a:lnSpc>
              <a:spcBef>
                <a:spcPts val="600"/>
              </a:spcBef>
              <a:spcAft>
                <a:spcPts val="0"/>
              </a:spcAft>
              <a:buClr>
                <a:schemeClr val="accent1"/>
              </a:buClr>
              <a:buSzPct val="70000"/>
              <a:buFont typeface="+mj-lt"/>
              <a:buAutoNum type="arabicPeriod"/>
              <a:tabLst/>
              <a:defRPr/>
            </a:pPr>
            <a:r>
              <a:rPr kumimoji="0" lang="fa-IR" sz="2400" b="1" i="0" u="none" strike="noStrike" kern="1200" cap="none" spc="0" normalizeH="0" baseline="0" noProof="0" dirty="0" smtClean="0">
                <a:ln>
                  <a:noFill/>
                </a:ln>
                <a:solidFill>
                  <a:schemeClr val="tx1"/>
                </a:solidFill>
                <a:effectLst/>
                <a:uLnTx/>
                <a:uFillTx/>
                <a:cs typeface="B Lotus" pitchFamily="2" charset="-78"/>
              </a:rPr>
              <a:t>تنظیم نامه ای از طرف واحد مربوطه به مدیر محترم توسعه سازمان و منابع انسانی با اعلام نظر موافق جهت تبدیل وضعیت استخدامی </a:t>
            </a:r>
          </a:p>
          <a:p>
            <a:pPr marL="342900" marR="0" lvl="0" indent="-342900" algn="just" defTabSz="914400" rtl="1" eaLnBrk="1" fontAlgn="auto" latinLnBrk="0" hangingPunct="1">
              <a:lnSpc>
                <a:spcPct val="100000"/>
              </a:lnSpc>
              <a:spcBef>
                <a:spcPts val="600"/>
              </a:spcBef>
              <a:spcAft>
                <a:spcPts val="0"/>
              </a:spcAft>
              <a:buClr>
                <a:schemeClr val="accent1"/>
              </a:buClr>
              <a:buSzPct val="70000"/>
              <a:buFont typeface="+mj-lt"/>
              <a:buAutoNum type="arabicPeriod"/>
              <a:tabLst/>
              <a:defRPr/>
            </a:pPr>
            <a:endParaRPr kumimoji="0" lang="en-US" sz="2400" b="1" i="0" u="none" strike="noStrike" kern="1200" cap="none" spc="0" normalizeH="0" baseline="0" noProof="0" dirty="0" smtClean="0">
              <a:ln>
                <a:noFill/>
              </a:ln>
              <a:solidFill>
                <a:schemeClr val="tx1"/>
              </a:solidFill>
              <a:effectLst/>
              <a:uLnTx/>
              <a:uFillTx/>
              <a:cs typeface="B Lotus" pitchFamily="2" charset="-78"/>
            </a:endParaRPr>
          </a:p>
          <a:p>
            <a:pPr marL="342900" marR="0" lvl="0" indent="-34290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fa-IR" sz="2400" b="1" i="0" u="none" strike="noStrike" kern="1200" cap="none" spc="0" normalizeH="0" baseline="0" noProof="0" dirty="0" smtClean="0">
                <a:ln>
                  <a:noFill/>
                </a:ln>
                <a:solidFill>
                  <a:schemeClr val="tx1"/>
                </a:solidFill>
                <a:effectLst/>
                <a:uLnTx/>
                <a:uFillTx/>
                <a:cs typeface="B Lotus" pitchFamily="2" charset="-78"/>
              </a:rPr>
              <a:t>( تذکر : تاریخ نظریه هسته گزینش همان تاریخ موافقت با تبدیل وضعیت استخدامی خواهد بود.)</a:t>
            </a:r>
            <a:endParaRPr kumimoji="0" lang="en-US" sz="2400" b="1" i="0" u="none" strike="noStrike" kern="1200" cap="none" spc="0" normalizeH="0" baseline="0" noProof="0" dirty="0" smtClean="0">
              <a:ln>
                <a:noFill/>
              </a:ln>
              <a:solidFill>
                <a:schemeClr val="tx1"/>
              </a:solidFill>
              <a:effectLst/>
              <a:uLnTx/>
              <a:uFillTx/>
              <a:cs typeface="B Lotus" pitchFamily="2" charset="-78"/>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a-I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2714644"/>
          </a:xfrm>
        </p:spPr>
        <p:txBody>
          <a:bodyPr/>
          <a:lstStyle/>
          <a:p>
            <a:pPr algn="just">
              <a:lnSpc>
                <a:spcPct val="150000"/>
              </a:lnSpc>
            </a:pPr>
            <a:r>
              <a:rPr lang="fa-IR" dirty="0" smtClean="0">
                <a:cs typeface="B Badr" pitchFamily="2" charset="-78"/>
              </a:rPr>
              <a:t>مجموعه ای از وظایف و مسئولیت های مستمر و مرتبط و مشخص است که از لحاظ نوع و سطح کار مشابه و مساوی اند و به عنوان کار واحد شناخته می شوند. با این ترتیب شغل واحد اساس شناخت مجموع پست هایی است که از لحاظ نوع و سطح وظایف و شرایط احراز مساوی و مشابه باشند. </a:t>
            </a:r>
            <a:endParaRPr lang="en-US" dirty="0" smtClean="0">
              <a:cs typeface="B Badr" pitchFamily="2" charset="-78"/>
            </a:endParaRPr>
          </a:p>
          <a:p>
            <a:endParaRPr lang="fa-IR" dirty="0"/>
          </a:p>
        </p:txBody>
      </p:sp>
      <p:graphicFrame>
        <p:nvGraphicFramePr>
          <p:cNvPr id="4" name="Diagram 3"/>
          <p:cNvGraphicFramePr/>
          <p:nvPr/>
        </p:nvGraphicFramePr>
        <p:xfrm>
          <a:off x="457200" y="274638"/>
          <a:ext cx="8229600" cy="654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1" name="Rectangle 1"/>
          <p:cNvSpPr>
            <a:spLocks noChangeArrowheads="1"/>
          </p:cNvSpPr>
          <p:nvPr/>
        </p:nvSpPr>
        <p:spPr bwMode="auto">
          <a:xfrm>
            <a:off x="214282" y="4714884"/>
            <a:ext cx="85725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Badr" pitchFamily="2" charset="-78"/>
              </a:rPr>
              <a:t>سلسله وظایف، مسئولیت ها و اختیاراتی است که طبق مقررات  و موازین قانونی به مستخدم اختصاص می یابد. </a:t>
            </a:r>
            <a:endParaRPr kumimoji="0" lang="fa-IR" sz="3200" b="1" i="0" u="none" strike="noStrike" cap="none" normalizeH="0" baseline="0" dirty="0" smtClean="0">
              <a:ln>
                <a:noFill/>
              </a:ln>
              <a:solidFill>
                <a:schemeClr val="tx1"/>
              </a:solidFill>
              <a:effectLst/>
              <a:latin typeface="Arial" pitchFamily="34" charset="0"/>
              <a:cs typeface="B Badr" pitchFamily="2" charset="-78"/>
            </a:endParaRPr>
          </a:p>
        </p:txBody>
      </p:sp>
      <p:graphicFrame>
        <p:nvGraphicFramePr>
          <p:cNvPr id="9" name="Diagram 8"/>
          <p:cNvGraphicFramePr/>
          <p:nvPr/>
        </p:nvGraphicFramePr>
        <p:xfrm>
          <a:off x="428596" y="3857628"/>
          <a:ext cx="8229600" cy="6540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357850"/>
          </a:xfrm>
        </p:spPr>
        <p:txBody>
          <a:bodyPr anchor="ctr"/>
          <a:lstStyle/>
          <a:p>
            <a:pPr lvl="0" algn="just">
              <a:buNone/>
            </a:pPr>
            <a:r>
              <a:rPr lang="fa-IR" b="1" dirty="0" smtClean="0">
                <a:solidFill>
                  <a:schemeClr val="accent1">
                    <a:lumMod val="75000"/>
                  </a:schemeClr>
                </a:solidFill>
                <a:cs typeface="B Lotus" pitchFamily="2" charset="-78"/>
              </a:rPr>
              <a:t>1- </a:t>
            </a:r>
            <a:r>
              <a:rPr lang="fa-IR" b="1" dirty="0" smtClean="0">
                <a:cs typeface="B Lotus" pitchFamily="2" charset="-78"/>
              </a:rPr>
              <a:t>تصویر نظریه حراست واحد مربوطه که در آن به شماره نامه حراست مرکزی دانشگاه اشاره شده باشد.(برابر اصل شده )</a:t>
            </a:r>
            <a:endParaRPr lang="en-US" dirty="0" smtClean="0">
              <a:cs typeface="B Lotus" pitchFamily="2" charset="-78"/>
            </a:endParaRPr>
          </a:p>
          <a:p>
            <a:pPr lvl="0" algn="just">
              <a:buNone/>
            </a:pPr>
            <a:r>
              <a:rPr lang="fa-IR" b="1" dirty="0" smtClean="0">
                <a:solidFill>
                  <a:schemeClr val="accent1">
                    <a:lumMod val="75000"/>
                  </a:schemeClr>
                </a:solidFill>
                <a:cs typeface="B Lotus" pitchFamily="2" charset="-78"/>
              </a:rPr>
              <a:t>2- </a:t>
            </a:r>
            <a:r>
              <a:rPr lang="fa-IR" b="1" dirty="0" smtClean="0">
                <a:cs typeface="B Lotus" pitchFamily="2" charset="-78"/>
              </a:rPr>
              <a:t>تصویر نظریه معاونت ذیربط مربوط به پست در حال تصدی( برابر اصل شده)</a:t>
            </a:r>
            <a:endParaRPr lang="en-US" dirty="0" smtClean="0">
              <a:cs typeface="B Lotus" pitchFamily="2" charset="-78"/>
            </a:endParaRPr>
          </a:p>
          <a:p>
            <a:pPr lvl="0" algn="just">
              <a:buNone/>
            </a:pPr>
            <a:r>
              <a:rPr lang="fa-IR" b="1" dirty="0" smtClean="0">
                <a:solidFill>
                  <a:schemeClr val="accent1">
                    <a:lumMod val="75000"/>
                  </a:schemeClr>
                </a:solidFill>
                <a:cs typeface="B Lotus" pitchFamily="2" charset="-78"/>
              </a:rPr>
              <a:t>3-</a:t>
            </a:r>
            <a:r>
              <a:rPr lang="fa-IR" b="1" dirty="0" smtClean="0">
                <a:cs typeface="B Lotus" pitchFamily="2" charset="-78"/>
              </a:rPr>
              <a:t> تصویر نظریه معاونت ذیربط مربوط به پست پیشنهادی جهت تصدی (برابر اصل شده)</a:t>
            </a:r>
          </a:p>
          <a:p>
            <a:pPr lvl="0" algn="just">
              <a:buNone/>
            </a:pPr>
            <a:r>
              <a:rPr lang="fa-IR" b="1" dirty="0" smtClean="0">
                <a:solidFill>
                  <a:schemeClr val="accent1">
                    <a:lumMod val="75000"/>
                  </a:schemeClr>
                </a:solidFill>
                <a:cs typeface="B Lotus" pitchFamily="2" charset="-78"/>
              </a:rPr>
              <a:t>4-</a:t>
            </a:r>
            <a:r>
              <a:rPr lang="fa-IR" b="1" dirty="0" smtClean="0">
                <a:cs typeface="B Lotus" pitchFamily="2" charset="-78"/>
              </a:rPr>
              <a:t> اصل فرم 502 دقیق و کامل ( ممهور به مهر و امضاء مسئول کارگزینی و رئیس یا مدیر مرکز )</a:t>
            </a:r>
            <a:endParaRPr lang="en-US" dirty="0" smtClean="0">
              <a:cs typeface="B Lotus" pitchFamily="2" charset="-78"/>
            </a:endParaRPr>
          </a:p>
          <a:p>
            <a:pPr lvl="0" algn="just">
              <a:buNone/>
            </a:pPr>
            <a:r>
              <a:rPr lang="fa-IR" b="1" dirty="0" smtClean="0">
                <a:solidFill>
                  <a:schemeClr val="accent1">
                    <a:lumMod val="75000"/>
                  </a:schemeClr>
                </a:solidFill>
                <a:cs typeface="B Lotus" pitchFamily="2" charset="-78"/>
              </a:rPr>
              <a:t>5- </a:t>
            </a:r>
            <a:r>
              <a:rPr lang="fa-IR" b="1" dirty="0" smtClean="0">
                <a:cs typeface="B Lotus" pitchFamily="2" charset="-78"/>
              </a:rPr>
              <a:t>تنظیم نامه ای از طرف واحد مربوطه به مدیریت توسعه سازمان و منابع انسانی با اعلام نظر موافق جهت تغییر عنوان </a:t>
            </a:r>
            <a:endParaRPr lang="en-US" dirty="0" smtClean="0">
              <a:cs typeface="B Lotus" pitchFamily="2" charset="-78"/>
            </a:endParaRPr>
          </a:p>
          <a:p>
            <a:endParaRPr lang="fa-IR" dirty="0"/>
          </a:p>
        </p:txBody>
      </p:sp>
      <p:graphicFrame>
        <p:nvGraphicFramePr>
          <p:cNvPr id="4" name="Diagram 3"/>
          <p:cNvGraphicFramePr/>
          <p:nvPr/>
        </p:nvGraphicFramePr>
        <p:xfrm>
          <a:off x="428596" y="357166"/>
          <a:ext cx="8372476" cy="85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85860"/>
            <a:ext cx="8429684" cy="4895864"/>
          </a:xfrm>
        </p:spPr>
        <p:txBody>
          <a:bodyPr>
            <a:normAutofit lnSpcReduction="10000"/>
          </a:bodyPr>
          <a:lstStyle/>
          <a:p>
            <a:pPr lvl="0" algn="just">
              <a:buNone/>
            </a:pPr>
            <a:r>
              <a:rPr lang="fa-IR" b="1" dirty="0" smtClean="0">
                <a:solidFill>
                  <a:schemeClr val="accent1">
                    <a:lumMod val="75000"/>
                  </a:schemeClr>
                </a:solidFill>
                <a:cs typeface="B Lotus" pitchFamily="2" charset="-78"/>
              </a:rPr>
              <a:t>1-</a:t>
            </a:r>
            <a:r>
              <a:rPr lang="fa-IR" b="1" dirty="0" smtClean="0">
                <a:cs typeface="B Lotus" pitchFamily="2" charset="-78"/>
              </a:rPr>
              <a:t> الزاما تصویر تائیدیه تحصیلی برابر اصل شده ( توسط واحد کارگزینی با مهر و امضاء )</a:t>
            </a:r>
          </a:p>
          <a:p>
            <a:pPr lvl="0" algn="just">
              <a:buNone/>
            </a:pPr>
            <a:endParaRPr lang="en-US" b="1" dirty="0" smtClean="0">
              <a:cs typeface="B Lotus" pitchFamily="2" charset="-78"/>
            </a:endParaRPr>
          </a:p>
          <a:p>
            <a:pPr lvl="0" algn="just">
              <a:buNone/>
            </a:pPr>
            <a:r>
              <a:rPr lang="fa-IR" b="1" dirty="0" smtClean="0">
                <a:solidFill>
                  <a:schemeClr val="accent1">
                    <a:lumMod val="75000"/>
                  </a:schemeClr>
                </a:solidFill>
                <a:cs typeface="B Lotus" pitchFamily="2" charset="-78"/>
              </a:rPr>
              <a:t>2- </a:t>
            </a:r>
            <a:r>
              <a:rPr lang="fa-IR" b="1" dirty="0" smtClean="0">
                <a:cs typeface="B Lotus" pitchFamily="2" charset="-78"/>
              </a:rPr>
              <a:t>اصل فرم 502 دقیق و کامل ( ممهور به مهر و امضاء مسئول کارگزینی و رئیس یا مدیر مرکز )</a:t>
            </a:r>
          </a:p>
          <a:p>
            <a:pPr lvl="0" algn="just">
              <a:buNone/>
            </a:pPr>
            <a:endParaRPr lang="en-US" b="1" dirty="0" smtClean="0">
              <a:cs typeface="B Lotus" pitchFamily="2" charset="-78"/>
            </a:endParaRPr>
          </a:p>
          <a:p>
            <a:pPr algn="just"/>
            <a:r>
              <a:rPr lang="fa-IR" b="1" dirty="0" smtClean="0">
                <a:cs typeface="B Lotus" pitchFamily="2" charset="-78"/>
              </a:rPr>
              <a:t>( تذکر: درصورتیکه مدرک تحصیلی قبلا اعمال نشده در فرم 502 وارد نشود)</a:t>
            </a:r>
          </a:p>
          <a:p>
            <a:pPr algn="just">
              <a:buNone/>
            </a:pPr>
            <a:endParaRPr lang="en-US" b="1" dirty="0" smtClean="0">
              <a:cs typeface="B Lotus" pitchFamily="2" charset="-78"/>
            </a:endParaRPr>
          </a:p>
          <a:p>
            <a:pPr lvl="0" algn="just">
              <a:buNone/>
            </a:pPr>
            <a:r>
              <a:rPr lang="fa-IR" b="1" dirty="0" smtClean="0">
                <a:solidFill>
                  <a:schemeClr val="accent1">
                    <a:lumMod val="75000"/>
                  </a:schemeClr>
                </a:solidFill>
                <a:cs typeface="B Lotus" pitchFamily="2" charset="-78"/>
              </a:rPr>
              <a:t>3- </a:t>
            </a:r>
            <a:r>
              <a:rPr lang="fa-IR" b="1" dirty="0" smtClean="0">
                <a:cs typeface="B Lotus" pitchFamily="2" charset="-78"/>
              </a:rPr>
              <a:t>تنظیم نامه ای از طرف مدیر یا رئیس مرکز واحد مربوطه به مدیر محترم توسعه سازمان و منابع انسانی دانشگاه مبنی بر اعلام نظر موافق و ذکر چگونگی نحوه ی تحصیل و اخذ مدرک ارائه شده در نامه مورد نظر</a:t>
            </a:r>
            <a:endParaRPr lang="en-US" b="1" dirty="0" smtClean="0">
              <a:cs typeface="B Lotus" pitchFamily="2" charset="-78"/>
            </a:endParaRPr>
          </a:p>
          <a:p>
            <a:pPr>
              <a:buNone/>
            </a:pPr>
            <a:endParaRPr lang="fa-IR" dirty="0"/>
          </a:p>
        </p:txBody>
      </p:sp>
      <p:graphicFrame>
        <p:nvGraphicFramePr>
          <p:cNvPr id="5" name="Diagram 4"/>
          <p:cNvGraphicFramePr/>
          <p:nvPr/>
        </p:nvGraphicFramePr>
        <p:xfrm>
          <a:off x="500034" y="285728"/>
          <a:ext cx="8229600"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p:cNvSpPr/>
          <p:nvPr/>
        </p:nvSpPr>
        <p:spPr>
          <a:xfrm>
            <a:off x="142844" y="6215082"/>
            <a:ext cx="92869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lumMod val="95000"/>
                    <a:lumOff val="5000"/>
                  </a:schemeClr>
                </a:solidFill>
              </a:rPr>
              <a:t>ادامه</a:t>
            </a:r>
            <a:endParaRPr lang="fa-IR" dirty="0">
              <a:solidFill>
                <a:schemeClr val="tx1">
                  <a:lumMod val="95000"/>
                  <a:lumOff val="5000"/>
                </a:schemeClr>
              </a:solidFill>
            </a:endParaRPr>
          </a:p>
        </p:txBody>
      </p:sp>
    </p:spTree>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lvl="0">
              <a:buNone/>
            </a:pPr>
            <a:r>
              <a:rPr lang="fa-IR" sz="2800" b="1" dirty="0" smtClean="0">
                <a:solidFill>
                  <a:schemeClr val="accent1">
                    <a:lumMod val="75000"/>
                  </a:schemeClr>
                </a:solidFill>
                <a:cs typeface="B Lotus" pitchFamily="2" charset="-78"/>
              </a:rPr>
              <a:t>4-</a:t>
            </a:r>
            <a:r>
              <a:rPr lang="fa-IR" sz="2800" b="1" dirty="0" smtClean="0">
                <a:cs typeface="B Lotus" pitchFamily="2" charset="-78"/>
              </a:rPr>
              <a:t> ارائه مدارک و مستندات معتبر مبنی بر جهت چگونگی نحوه ی تحصیل و اخذ مدرک مذکور</a:t>
            </a:r>
          </a:p>
          <a:p>
            <a:pPr lvl="0"/>
            <a:endParaRPr lang="fa-IR" sz="2800" b="1" dirty="0" smtClean="0">
              <a:cs typeface="B Lotus" pitchFamily="2" charset="-78"/>
            </a:endParaRPr>
          </a:p>
          <a:p>
            <a:pPr lvl="0">
              <a:buNone/>
            </a:pPr>
            <a:endParaRPr lang="en-US" sz="2800" b="1" dirty="0" smtClean="0">
              <a:cs typeface="B Lotus" pitchFamily="2" charset="-78"/>
            </a:endParaRPr>
          </a:p>
          <a:p>
            <a:r>
              <a:rPr lang="fa-IR" sz="2800" b="1" dirty="0" smtClean="0">
                <a:cs typeface="B Lotus" pitchFamily="2" charset="-78"/>
              </a:rPr>
              <a:t>(تذکر: در صورتیکه مستخدم از ماموریت آموزشی – مرخصی بدون حقوق جهت ادامه تحصیل استفاده نموده است احکام مربوطه برابر اصل شده به پیوست ارسال گردد.)</a:t>
            </a:r>
          </a:p>
          <a:p>
            <a:endParaRPr lang="en-US" sz="2800" b="1" dirty="0" smtClean="0">
              <a:cs typeface="B Lotus" pitchFamily="2" charset="-78"/>
            </a:endParaRPr>
          </a:p>
          <a:p>
            <a:endParaRPr lang="fa-IR" dirty="0"/>
          </a:p>
        </p:txBody>
      </p:sp>
    </p:spTree>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lvl="0">
              <a:buNone/>
            </a:pPr>
            <a:r>
              <a:rPr lang="fa-IR" sz="2400" b="1" dirty="0" smtClean="0">
                <a:solidFill>
                  <a:schemeClr val="accent1">
                    <a:lumMod val="75000"/>
                  </a:schemeClr>
                </a:solidFill>
                <a:cs typeface="B Lotus" pitchFamily="2" charset="-78"/>
              </a:rPr>
              <a:t>5- </a:t>
            </a:r>
            <a:r>
              <a:rPr lang="fa-IR" sz="2400" b="1" dirty="0" smtClean="0">
                <a:cs typeface="B Lotus" pitchFamily="2" charset="-78"/>
              </a:rPr>
              <a:t> جهت مستخدمینی که وضعیت استخدامی آنان به صورت تبصره 3 ماده 2می باشد  فرم اعمال مدرک تحصیلی یا تغییر عنوان که قبلا طی نامه شماره 86358 مورخ 30/8/89  به واحدهای اجرائی ارسال گردیده است تکمیل شود.</a:t>
            </a:r>
          </a:p>
          <a:p>
            <a:pPr lvl="0">
              <a:buNone/>
            </a:pPr>
            <a:endParaRPr lang="en-US" sz="2400" b="1" dirty="0" smtClean="0">
              <a:cs typeface="B Lotus" pitchFamily="2" charset="-78"/>
            </a:endParaRPr>
          </a:p>
          <a:p>
            <a:r>
              <a:rPr lang="fa-IR" sz="2400" b="1" dirty="0" smtClean="0">
                <a:cs typeface="B Lotus" pitchFamily="2" charset="-78"/>
              </a:rPr>
              <a:t>(تذکر :  فرم فوق الذکر بایستی با ذکر تاریخ و شماره – ممهور به مهر و امضاء مسئول کارگزینی – رئیس امور اداری/مدیر /معاون اداری و مالی و در نهایت رئیس  مرکز ارسال شود.)</a:t>
            </a:r>
          </a:p>
          <a:p>
            <a:endParaRPr lang="fa-IR" sz="2400" b="1" dirty="0" smtClean="0">
              <a:cs typeface="B Lotus" pitchFamily="2" charset="-78"/>
            </a:endParaRPr>
          </a:p>
          <a:p>
            <a:pPr>
              <a:buNone/>
            </a:pPr>
            <a:endParaRPr lang="en-US" sz="2400" b="1" dirty="0" smtClean="0">
              <a:cs typeface="B Lotus" pitchFamily="2" charset="-78"/>
            </a:endParaRPr>
          </a:p>
          <a:p>
            <a:r>
              <a:rPr lang="fa-IR" sz="2400" b="1" dirty="0" smtClean="0">
                <a:cs typeface="B Lotus" pitchFamily="2" charset="-78"/>
              </a:rPr>
              <a:t>( تذکر : زمان اجرا ، زمان انعقاد قرارداد در اول هر سال  بوده و در طول مدت قرارداد مجاز به تغییر مدرک یا     سمت نمی باشند)</a:t>
            </a:r>
            <a:endParaRPr lang="en-US" sz="2400" b="1" dirty="0" smtClean="0">
              <a:cs typeface="B Lotus" pitchFamily="2" charset="-78"/>
            </a:endParaRPr>
          </a:p>
          <a:p>
            <a:endParaRPr lang="fa-IR" dirty="0"/>
          </a:p>
        </p:txBody>
      </p:sp>
    </p:spTree>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472518" cy="5500726"/>
          </a:xfrm>
        </p:spPr>
        <p:txBody>
          <a:bodyPr>
            <a:normAutofit fontScale="40000" lnSpcReduction="20000"/>
          </a:bodyPr>
          <a:lstStyle/>
          <a:p>
            <a:pPr lvl="0" algn="just"/>
            <a:r>
              <a:rPr lang="fa-IR" sz="6500" dirty="0" smtClean="0">
                <a:cs typeface="B Badr" pitchFamily="2" charset="-78"/>
              </a:rPr>
              <a:t>نام و نام خانوادگی ، مهر و امضاء مسئول کارگزینی و مدیر یا رئیس مرکز درج به طور کامل شود.</a:t>
            </a:r>
            <a:endParaRPr lang="en-US" sz="6500" dirty="0" smtClean="0">
              <a:cs typeface="B Badr" pitchFamily="2" charset="-78"/>
            </a:endParaRPr>
          </a:p>
          <a:p>
            <a:pPr algn="just">
              <a:buNone/>
            </a:pPr>
            <a:endParaRPr lang="en-US" sz="6500" dirty="0" smtClean="0">
              <a:cs typeface="B Badr" pitchFamily="2" charset="-78"/>
            </a:endParaRPr>
          </a:p>
          <a:p>
            <a:pPr lvl="0" algn="just"/>
            <a:r>
              <a:rPr lang="fa-IR" sz="6500" dirty="0" smtClean="0">
                <a:cs typeface="B Badr" pitchFamily="2" charset="-78"/>
              </a:rPr>
              <a:t>سوابق روزمزدی در صورتیکه طی صورتجلسه های قبلی از لحاظ تجربه منظور نگردیده است در فرم 502 درج نگردد.</a:t>
            </a:r>
            <a:endParaRPr lang="en-US" sz="6500" dirty="0" smtClean="0">
              <a:cs typeface="B Badr" pitchFamily="2" charset="-78"/>
            </a:endParaRPr>
          </a:p>
          <a:p>
            <a:pPr lvl="0" algn="just"/>
            <a:endParaRPr lang="fa-IR" sz="6500" dirty="0" smtClean="0">
              <a:cs typeface="B Badr" pitchFamily="2" charset="-78"/>
            </a:endParaRPr>
          </a:p>
          <a:p>
            <a:pPr lvl="0" algn="just"/>
            <a:r>
              <a:rPr lang="fa-IR" sz="6500" dirty="0" smtClean="0">
                <a:cs typeface="B Badr" pitchFamily="2" charset="-78"/>
              </a:rPr>
              <a:t>در صورتیکه سوابق روزمزدی قبلا در جمع تجربه منظور گردیده است زمانیکه در فرم درج میشود بایستی تاریخ ابتدا و انتهای آن دقیق بوده و به صورت متناوب یا متوالی بودن حتما ذکر شود.</a:t>
            </a:r>
            <a:endParaRPr lang="en-US" sz="6500" dirty="0" smtClean="0">
              <a:cs typeface="B Badr" pitchFamily="2" charset="-78"/>
            </a:endParaRPr>
          </a:p>
          <a:p>
            <a:pPr algn="just">
              <a:buNone/>
            </a:pPr>
            <a:endParaRPr lang="en-US" sz="6500" dirty="0" smtClean="0">
              <a:cs typeface="B Badr" pitchFamily="2" charset="-78"/>
            </a:endParaRPr>
          </a:p>
          <a:p>
            <a:pPr lvl="0" algn="just"/>
            <a:r>
              <a:rPr lang="fa-IR" sz="6500" dirty="0" smtClean="0">
                <a:cs typeface="B Badr" pitchFamily="2" charset="-78"/>
              </a:rPr>
              <a:t>سوابق مندرج در صفحه دوم فرم 502 دقیق بوده و هیچ گونه وقفه و فاصله ای در آن وجود نداشته باشد.</a:t>
            </a:r>
            <a:endParaRPr lang="en-US" sz="6500" dirty="0" smtClean="0">
              <a:cs typeface="B Badr" pitchFamily="2" charset="-78"/>
            </a:endParaRPr>
          </a:p>
          <a:p>
            <a:pPr lvl="0" algn="just"/>
            <a:endParaRPr lang="fa-IR" sz="6500" dirty="0" smtClean="0">
              <a:cs typeface="B Badr" pitchFamily="2" charset="-78"/>
            </a:endParaRPr>
          </a:p>
          <a:p>
            <a:pPr lvl="0" algn="just"/>
            <a:r>
              <a:rPr lang="fa-IR" sz="6500" dirty="0" smtClean="0">
                <a:cs typeface="B Badr" pitchFamily="2" charset="-78"/>
              </a:rPr>
              <a:t>حتما پست های سازمانی – شماره پست سازمانی – رسته و رشته شغلی دقیق ذکر گردد.</a:t>
            </a:r>
            <a:endParaRPr lang="en-US" sz="6500" dirty="0" smtClean="0">
              <a:cs typeface="B Badr" pitchFamily="2" charset="-78"/>
            </a:endParaRPr>
          </a:p>
          <a:p>
            <a:pPr>
              <a:buNone/>
            </a:pPr>
            <a:endParaRPr lang="en-US" sz="4500" dirty="0" smtClean="0">
              <a:cs typeface="B Lotus" pitchFamily="2" charset="-78"/>
            </a:endParaRPr>
          </a:p>
          <a:p>
            <a:endParaRPr lang="fa-IR" dirty="0"/>
          </a:p>
        </p:txBody>
      </p:sp>
      <p:graphicFrame>
        <p:nvGraphicFramePr>
          <p:cNvPr id="6" name="Diagram 5"/>
          <p:cNvGraphicFramePr/>
          <p:nvPr/>
        </p:nvGraphicFramePr>
        <p:xfrm>
          <a:off x="357158" y="285728"/>
          <a:ext cx="8372476"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142844" y="6286520"/>
            <a:ext cx="92869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lumMod val="95000"/>
                    <a:lumOff val="5000"/>
                  </a:schemeClr>
                </a:solidFill>
              </a:rPr>
              <a:t>ادامه</a:t>
            </a:r>
            <a:endParaRPr lang="fa-IR" dirty="0">
              <a:solidFill>
                <a:schemeClr val="tx1">
                  <a:lumMod val="95000"/>
                  <a:lumOff val="5000"/>
                </a:schemeClr>
              </a:solidFill>
            </a:endParaRPr>
          </a:p>
        </p:txBody>
      </p:sp>
    </p:spTree>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15040"/>
          </a:xfrm>
        </p:spPr>
        <p:txBody>
          <a:bodyPr>
            <a:normAutofit fontScale="92500"/>
          </a:bodyPr>
          <a:lstStyle/>
          <a:p>
            <a:pPr lvl="0" algn="just"/>
            <a:r>
              <a:rPr lang="fa-IR" sz="2800" dirty="0" smtClean="0">
                <a:cs typeface="B Badr" pitchFamily="2" charset="-78"/>
              </a:rPr>
              <a:t>در صورتیکه در فرم 502 مرخصی استعلاجی – صعب العلاج وبدون حقوق باشد از کل تجربه کسر می گردد.</a:t>
            </a:r>
            <a:endParaRPr lang="en-US" sz="2800" dirty="0" smtClean="0">
              <a:cs typeface="B Badr" pitchFamily="2" charset="-78"/>
            </a:endParaRPr>
          </a:p>
          <a:p>
            <a:pPr algn="just">
              <a:buNone/>
            </a:pPr>
            <a:endParaRPr lang="en-US" sz="2800" dirty="0" smtClean="0">
              <a:cs typeface="B Badr" pitchFamily="2" charset="-78"/>
            </a:endParaRPr>
          </a:p>
          <a:p>
            <a:pPr lvl="0" algn="just"/>
            <a:r>
              <a:rPr lang="fa-IR" sz="2800" dirty="0" smtClean="0">
                <a:cs typeface="B Badr" pitchFamily="2" charset="-78"/>
              </a:rPr>
              <a:t>تعداد تعجیل در گروه های استفاده شده مستخدم با ذکر تاریخ و شماره در فرم 502 به صورت دستی منظور گردد.</a:t>
            </a:r>
          </a:p>
          <a:p>
            <a:pPr lvl="0" algn="just">
              <a:buNone/>
            </a:pPr>
            <a:endParaRPr lang="en-US" sz="2800" dirty="0" smtClean="0">
              <a:cs typeface="B Badr" pitchFamily="2" charset="-78"/>
            </a:endParaRPr>
          </a:p>
          <a:p>
            <a:pPr lvl="0" algn="just"/>
            <a:r>
              <a:rPr lang="fa-IR" sz="2800" dirty="0" smtClean="0">
                <a:cs typeface="B Badr" pitchFamily="2" charset="-78"/>
              </a:rPr>
              <a:t>الزاما تمام گروه های تشویقی (بابت جبهه و جانبازی – ارزشیابی – ارفاقی بسیج – فرزندان شاهد) ویا مقطع تحصیلی بالاتر  در فرم 502 درج شود</a:t>
            </a:r>
          </a:p>
          <a:p>
            <a:pPr lvl="0" algn="just">
              <a:buNone/>
            </a:pPr>
            <a:endParaRPr lang="en-US" sz="2800" dirty="0" smtClean="0">
              <a:cs typeface="B Badr" pitchFamily="2" charset="-78"/>
            </a:endParaRPr>
          </a:p>
          <a:p>
            <a:pPr lvl="0" algn="just"/>
            <a:r>
              <a:rPr lang="fa-IR" sz="2800" dirty="0" smtClean="0">
                <a:cs typeface="B Badr" pitchFamily="2" charset="-78"/>
              </a:rPr>
              <a:t>مدرک تحصیلی با ذکر دانشگاه و تاریخ اخذ آن درج گردد.</a:t>
            </a:r>
          </a:p>
          <a:p>
            <a:pPr lvl="0" algn="just">
              <a:buNone/>
            </a:pPr>
            <a:r>
              <a:rPr lang="en-US" sz="2800" dirty="0" smtClean="0">
                <a:cs typeface="B Badr" pitchFamily="2" charset="-78"/>
              </a:rPr>
              <a:t> </a:t>
            </a:r>
          </a:p>
          <a:p>
            <a:pPr lvl="0" algn="just"/>
            <a:r>
              <a:rPr lang="fa-IR" sz="2800" dirty="0" smtClean="0">
                <a:cs typeface="B Badr" pitchFamily="2" charset="-78"/>
              </a:rPr>
              <a:t>با توجه به ماده 14 آئین نامه طرح طبقه بندی مشاغل ، طبقات شغلی با  تجربه مستخدم هماهنگ بوده و باهم تناقض نداشته باشد.</a:t>
            </a:r>
            <a:endParaRPr lang="en-US" sz="2800" dirty="0" smtClean="0">
              <a:cs typeface="B Badr" pitchFamily="2" charset="-78"/>
            </a:endParaRPr>
          </a:p>
          <a:p>
            <a:endParaRPr lang="fa-IR" dirty="0"/>
          </a:p>
        </p:txBody>
      </p:sp>
    </p:spTree>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000108"/>
            <a:ext cx="8929718" cy="5429288"/>
          </a:xfrm>
        </p:spPr>
        <p:txBody>
          <a:bodyPr>
            <a:normAutofit/>
          </a:bodyPr>
          <a:lstStyle/>
          <a:p>
            <a:pPr lvl="0" algn="just"/>
            <a:r>
              <a:rPr lang="fa-IR" dirty="0" smtClean="0">
                <a:cs typeface="B Badr" pitchFamily="2" charset="-78"/>
              </a:rPr>
              <a:t>نظر به اینکه مسئولین محترم کارگزینی و زیر مجموعه آنان به عنوان رابط و نماینده مدیریت توسعه سازمان و منابع انسانی در واحد ها فعالیت می نمایند لذا از مراجعه موردی پرسنل به صورت تلفنی و حضوری جهت پیگیری موارد مختلف من جمله تغییر عنوان – تبدیل وضعیت استخدامی – اعمال مدرک تحصیلی و شرایط احراز و ...  جدا  خودداری گردد.</a:t>
            </a:r>
          </a:p>
          <a:p>
            <a:pPr lvl="0" algn="just">
              <a:buNone/>
            </a:pPr>
            <a:endParaRPr lang="en-US" dirty="0" smtClean="0">
              <a:cs typeface="B Badr" pitchFamily="2" charset="-78"/>
            </a:endParaRPr>
          </a:p>
          <a:p>
            <a:pPr algn="just"/>
            <a:r>
              <a:rPr lang="fa-IR" dirty="0" smtClean="0">
                <a:cs typeface="B Badr" pitchFamily="2" charset="-78"/>
              </a:rPr>
              <a:t>(شایان ذکر است که امور ارجاعی از طرف مراکز مختلف به ترتیب اولویت ( تاریخ ارسال ) انجام می شود. </a:t>
            </a:r>
          </a:p>
          <a:p>
            <a:pPr algn="just">
              <a:buNone/>
            </a:pPr>
            <a:endParaRPr lang="en-US" dirty="0" smtClean="0">
              <a:cs typeface="B Badr" pitchFamily="2" charset="-78"/>
            </a:endParaRPr>
          </a:p>
          <a:p>
            <a:pPr lvl="0" algn="just"/>
            <a:r>
              <a:rPr lang="fa-IR" dirty="0" smtClean="0">
                <a:cs typeface="B Badr" pitchFamily="2" charset="-78"/>
              </a:rPr>
              <a:t>در موارد اعمال مدرک تحصیلی نیازی به ارائه تصویر مدرک تحصیلی نیست و بایستی تصویر  تائیدیه آن برابر اصل شده ، ممهور به مهر و امضاء مسئول کارگزینی ارائه شود در صورت عدم  ارسال ، اقدامی در این زمینه مقدور نمی باشد.</a:t>
            </a:r>
            <a:endParaRPr lang="en-US" dirty="0" smtClean="0">
              <a:cs typeface="B Badr" pitchFamily="2" charset="-78"/>
            </a:endParaRPr>
          </a:p>
          <a:p>
            <a:endParaRPr lang="fa-IR" dirty="0"/>
          </a:p>
        </p:txBody>
      </p:sp>
      <p:sp>
        <p:nvSpPr>
          <p:cNvPr id="2" name="Title 1"/>
          <p:cNvSpPr>
            <a:spLocks noGrp="1"/>
          </p:cNvSpPr>
          <p:nvPr>
            <p:ph type="title"/>
          </p:nvPr>
        </p:nvSpPr>
        <p:spPr>
          <a:xfrm>
            <a:off x="714348" y="428604"/>
            <a:ext cx="8229600" cy="581772"/>
          </a:xfrm>
        </p:spPr>
        <p:txBody>
          <a:bodyPr>
            <a:normAutofit/>
          </a:bodyPr>
          <a:lstStyle/>
          <a:p>
            <a:pPr algn="r"/>
            <a:r>
              <a:rPr lang="fa-IR" sz="2500" b="1" dirty="0" smtClean="0">
                <a:solidFill>
                  <a:schemeClr val="tx1"/>
                </a:solidFill>
                <a:cs typeface="B Titr" pitchFamily="2" charset="-78"/>
              </a:rPr>
              <a:t>نکات کلی :</a:t>
            </a:r>
            <a:endParaRPr lang="fa-IR" sz="2500" dirty="0">
              <a:solidFill>
                <a:schemeClr val="tx1"/>
              </a:solidFill>
              <a:cs typeface="B Titr" pitchFamily="2" charset="-78"/>
            </a:endParaRPr>
          </a:p>
        </p:txBody>
      </p:sp>
      <p:sp>
        <p:nvSpPr>
          <p:cNvPr id="4" name="Oval 3"/>
          <p:cNvSpPr/>
          <p:nvPr/>
        </p:nvSpPr>
        <p:spPr>
          <a:xfrm>
            <a:off x="142844" y="6286520"/>
            <a:ext cx="92869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lumMod val="95000"/>
                    <a:lumOff val="5000"/>
                  </a:schemeClr>
                </a:solidFill>
              </a:rPr>
              <a:t>ادامه</a:t>
            </a:r>
            <a:endParaRPr lang="fa-IR" dirty="0">
              <a:solidFill>
                <a:schemeClr val="tx1">
                  <a:lumMod val="95000"/>
                  <a:lumOff val="5000"/>
                </a:schemeClr>
              </a:solidFill>
            </a:endParaRPr>
          </a:p>
        </p:txBody>
      </p:sp>
    </p:spTree>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329642" cy="5429288"/>
          </a:xfrm>
        </p:spPr>
        <p:txBody>
          <a:bodyPr>
            <a:normAutofit/>
          </a:bodyPr>
          <a:lstStyle/>
          <a:p>
            <a:pPr lvl="0" algn="just"/>
            <a:r>
              <a:rPr lang="fa-IR" dirty="0" smtClean="0">
                <a:cs typeface="B Badr" pitchFamily="2" charset="-78"/>
              </a:rPr>
              <a:t>جهت احتساب سوابق قراردادی ( تبصره 3 ماده 2 – شرکتی – روزمزدی )  سیاهه ریز حقوقی و بیمه پردازی باید برابر اصل شده  توسط واحد کارگزینی با مهر و امضاء به انضمام اصل فرم 502 دقیق و کامل به همراه نامه از واحد مربوطه ارسال شود.</a:t>
            </a:r>
            <a:endParaRPr lang="en-US" dirty="0" smtClean="0">
              <a:cs typeface="B Badr" pitchFamily="2" charset="-78"/>
            </a:endParaRPr>
          </a:p>
          <a:p>
            <a:pPr algn="just">
              <a:buNone/>
            </a:pPr>
            <a:endParaRPr lang="en-US" dirty="0" smtClean="0">
              <a:cs typeface="B Badr" pitchFamily="2" charset="-78"/>
            </a:endParaRPr>
          </a:p>
          <a:p>
            <a:pPr lvl="0" algn="just"/>
            <a:r>
              <a:rPr lang="fa-IR" dirty="0" smtClean="0">
                <a:cs typeface="B Badr" pitchFamily="2" charset="-78"/>
              </a:rPr>
              <a:t>دوره های آموزشی بهیاری و بهورزی از لحاظ تجربه قابل احتساب می باشد.</a:t>
            </a:r>
          </a:p>
          <a:p>
            <a:pPr lvl="0" algn="just">
              <a:buNone/>
            </a:pPr>
            <a:endParaRPr lang="en-US" dirty="0" smtClean="0">
              <a:cs typeface="B Badr" pitchFamily="2" charset="-78"/>
            </a:endParaRPr>
          </a:p>
          <a:p>
            <a:pPr algn="just"/>
            <a:r>
              <a:rPr lang="fa-IR" dirty="0" smtClean="0">
                <a:cs typeface="B Badr" pitchFamily="2" charset="-78"/>
              </a:rPr>
              <a:t>مقاطع تحصیلی دوره مقدماتی نهضت سواد آموزی معادل دوم دبستان و دوره تکمیلی نهضت سواد آموزی معادل سوم دبستان محسوب می گردد.</a:t>
            </a:r>
            <a:endParaRPr lang="fa-IR" dirty="0">
              <a:cs typeface="B Badr" pitchFamily="2" charset="-78"/>
            </a:endParaRPr>
          </a:p>
        </p:txBody>
      </p:sp>
      <p:sp>
        <p:nvSpPr>
          <p:cNvPr id="5" name="Oval 4"/>
          <p:cNvSpPr/>
          <p:nvPr/>
        </p:nvSpPr>
        <p:spPr>
          <a:xfrm>
            <a:off x="142844" y="6143644"/>
            <a:ext cx="92869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lumMod val="95000"/>
                    <a:lumOff val="5000"/>
                  </a:schemeClr>
                </a:solidFill>
              </a:rPr>
              <a:t>ادامه</a:t>
            </a:r>
            <a:endParaRPr lang="fa-IR" dirty="0">
              <a:solidFill>
                <a:schemeClr val="tx1">
                  <a:lumMod val="95000"/>
                  <a:lumOff val="5000"/>
                </a:schemeClr>
              </a:solidFill>
            </a:endParaRPr>
          </a:p>
        </p:txBody>
      </p:sp>
    </p:spTree>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lstStyle/>
          <a:p>
            <a:pPr lvl="0"/>
            <a:r>
              <a:rPr lang="fa-IR" sz="2800" dirty="0" smtClean="0">
                <a:cs typeface="B Badr" pitchFamily="2" charset="-78"/>
              </a:rPr>
              <a:t>در قسمت پائین صورتجلسات کمیته فرعی که از واحدها ارسال می گردد  باید نام و نام خانوادگی مسئول کارگزینی – معاون اداری و مالی / رئیس اداره امور عمومی – مدیر یا رئیس واحد به همراه  مهر و امضاء درج گردد. </a:t>
            </a:r>
          </a:p>
          <a:p>
            <a:pPr lvl="0">
              <a:buNone/>
            </a:pPr>
            <a:endParaRPr lang="fa-IR" sz="2800" dirty="0" smtClean="0">
              <a:cs typeface="B Badr" pitchFamily="2" charset="-78"/>
            </a:endParaRPr>
          </a:p>
          <a:p>
            <a:pPr lvl="0">
              <a:buNone/>
            </a:pPr>
            <a:endParaRPr lang="en-US" sz="2800" dirty="0" smtClean="0">
              <a:cs typeface="B Badr" pitchFamily="2" charset="-78"/>
            </a:endParaRPr>
          </a:p>
          <a:p>
            <a:r>
              <a:rPr lang="fa-IR" sz="2800" dirty="0" smtClean="0">
                <a:cs typeface="B Badr" pitchFamily="2" charset="-78"/>
              </a:rPr>
              <a:t>( تذکر: در صورتیکه مقامی از طرف مقام دیگر صورتجلسات را امضاء می نماید حتما مهر از طرف درج گردد)</a:t>
            </a:r>
            <a:endParaRPr lang="en-US" sz="2800" dirty="0" smtClean="0">
              <a:cs typeface="B Badr" pitchFamily="2" charset="-78"/>
            </a:endParaRPr>
          </a:p>
          <a:p>
            <a:pPr>
              <a:buNone/>
            </a:pPr>
            <a:endParaRPr lang="fa-IR" dirty="0"/>
          </a:p>
        </p:txBody>
      </p:sp>
    </p:spTree>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a:srcRect/>
          <a:stretch>
            <a:fillRect/>
          </a:stretch>
        </p:blipFill>
        <p:spPr bwMode="auto">
          <a:xfrm>
            <a:off x="3643306" y="1643050"/>
            <a:ext cx="4924437" cy="1214446"/>
          </a:xfrm>
          <a:prstGeom prst="rect">
            <a:avLst/>
          </a:prstGeom>
          <a:noFill/>
          <a:ln w="9525">
            <a:noFill/>
            <a:miter lim="800000"/>
            <a:headEnd/>
            <a:tailEnd/>
          </a:ln>
          <a:effectLst/>
        </p:spPr>
      </p:pic>
      <p:sp>
        <p:nvSpPr>
          <p:cNvPr id="2" name="Title 1"/>
          <p:cNvSpPr>
            <a:spLocks noGrp="1"/>
          </p:cNvSpPr>
          <p:nvPr>
            <p:ph type="title"/>
          </p:nvPr>
        </p:nvSpPr>
        <p:spPr>
          <a:xfrm>
            <a:off x="485804" y="500042"/>
            <a:ext cx="8229600" cy="785818"/>
          </a:xfrm>
        </p:spPr>
        <p:txBody>
          <a:bodyPr>
            <a:normAutofit fontScale="90000"/>
          </a:bodyPr>
          <a:lstStyle/>
          <a:p>
            <a:pPr algn="r"/>
            <a:r>
              <a:rPr lang="fa-IR" sz="2800" dirty="0" smtClean="0">
                <a:cs typeface="B Titr" pitchFamily="2" charset="-78"/>
              </a:rPr>
              <a:t>محاسبه تجربه در زمان اعمال مدرک تحصیلی  و ارتقاء گروه/ طبقه</a:t>
            </a:r>
            <a:r>
              <a:rPr lang="en-US" sz="2800" dirty="0" smtClean="0"/>
              <a:t/>
            </a:r>
            <a:br>
              <a:rPr lang="en-US" sz="2800" dirty="0" smtClean="0"/>
            </a:br>
            <a:endParaRPr lang="fa-IR" sz="2600" dirty="0">
              <a:solidFill>
                <a:schemeClr val="accent4">
                  <a:lumMod val="75000"/>
                </a:schemeClr>
              </a:solidFill>
              <a:cs typeface="B Titr" pitchFamily="2" charset="-78"/>
            </a:endParaRPr>
          </a:p>
        </p:txBody>
      </p:sp>
      <p:pic>
        <p:nvPicPr>
          <p:cNvPr id="1027" name="Picture 3"/>
          <p:cNvPicPr>
            <a:picLocks noChangeAspect="1" noChangeArrowheads="1"/>
          </p:cNvPicPr>
          <p:nvPr/>
        </p:nvPicPr>
        <p:blipFill>
          <a:blip r:embed="rId3"/>
          <a:srcRect/>
          <a:stretch>
            <a:fillRect/>
          </a:stretch>
        </p:blipFill>
        <p:spPr bwMode="auto">
          <a:xfrm>
            <a:off x="3643306" y="3071810"/>
            <a:ext cx="4948250" cy="122396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928662" y="4572008"/>
            <a:ext cx="7858180" cy="1214446"/>
          </a:xfrm>
          <a:prstGeom prst="rect">
            <a:avLst/>
          </a:prstGeom>
          <a:noFill/>
          <a:ln w="9525">
            <a:noFill/>
            <a:miter lim="800000"/>
            <a:headEnd/>
            <a:tailEnd/>
          </a:ln>
          <a:effectLst/>
        </p:spPr>
      </p:pic>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r>
              <a:rPr lang="fa-IR" dirty="0" smtClean="0"/>
              <a:t>رشته شغلی شامل چند طبقه شغلی است که از لحاظ نوع کار دارای وظایف مشابه اند، ولی از نظر ارزش و اهمیت و صعوبت اجرای کار سطوح و مراتب گوناگونی دارند، مانند رشته شغلی مسئول خدمات مالی، رشته شغلی کارگزین، رشته شغلی کارشناس امور اداری و ....</a:t>
            </a:r>
            <a:endParaRPr lang="en-US" dirty="0" smtClean="0"/>
          </a:p>
          <a:p>
            <a:pPr algn="just">
              <a:lnSpc>
                <a:spcPct val="150000"/>
              </a:lnSpc>
            </a:pPr>
            <a:r>
              <a:rPr lang="fa-IR" dirty="0" smtClean="0"/>
              <a:t>ضمناً اگر بنا به شرایطی مستخدم پست خود را تغییر دهد و منجر به تغییر رشته شغلی گردد سوابق قبلی غیر مرتبط قلمداد می گردد. </a:t>
            </a:r>
            <a:endParaRPr lang="en-US" dirty="0" smtClean="0"/>
          </a:p>
          <a:p>
            <a:endParaRPr lang="fa-IR" dirty="0"/>
          </a:p>
        </p:txBody>
      </p:sp>
      <p:graphicFrame>
        <p:nvGraphicFramePr>
          <p:cNvPr id="4" name="Diagram 3"/>
          <p:cNvGraphicFramePr/>
          <p:nvPr/>
        </p:nvGraphicFramePr>
        <p:xfrm>
          <a:off x="457200" y="274638"/>
          <a:ext cx="8229600"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pPr>
              <a:buNone/>
            </a:pPr>
            <a:r>
              <a:rPr lang="fa-IR" sz="3000" b="1" dirty="0" smtClean="0">
                <a:solidFill>
                  <a:schemeClr val="tx2"/>
                </a:solidFill>
                <a:cs typeface="B Titr" pitchFamily="2" charset="-78"/>
              </a:rPr>
              <a:t>روش محاسبه تجربه برای سوابق مشابه و مربوط </a:t>
            </a:r>
          </a:p>
          <a:p>
            <a:pPr>
              <a:buNone/>
            </a:pPr>
            <a:endParaRPr lang="en-US" sz="3000" dirty="0" smtClean="0">
              <a:solidFill>
                <a:schemeClr val="accent4">
                  <a:lumMod val="75000"/>
                </a:schemeClr>
              </a:solidFill>
              <a:cs typeface="B Titr" pitchFamily="2" charset="-78"/>
            </a:endParaRPr>
          </a:p>
          <a:p>
            <a:pPr>
              <a:buNone/>
            </a:pPr>
            <a:endParaRPr lang="fa-IR" dirty="0"/>
          </a:p>
        </p:txBody>
      </p:sp>
      <p:pic>
        <p:nvPicPr>
          <p:cNvPr id="5" name="Picture 2"/>
          <p:cNvPicPr>
            <a:picLocks noChangeAspect="1" noChangeArrowheads="1"/>
          </p:cNvPicPr>
          <p:nvPr/>
        </p:nvPicPr>
        <p:blipFill>
          <a:blip r:embed="rId3"/>
          <a:srcRect/>
          <a:stretch>
            <a:fillRect/>
          </a:stretch>
        </p:blipFill>
        <p:spPr bwMode="auto">
          <a:xfrm>
            <a:off x="1571604" y="1857364"/>
            <a:ext cx="7105656" cy="2071702"/>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857224" y="4000504"/>
            <a:ext cx="7739073" cy="2000264"/>
          </a:xfrm>
          <a:prstGeom prst="rect">
            <a:avLst/>
          </a:prstGeom>
          <a:noFill/>
          <a:ln w="9525">
            <a:noFill/>
            <a:miter lim="800000"/>
            <a:headEnd/>
            <a:tailEnd/>
          </a:ln>
          <a:effectLst/>
        </p:spPr>
      </p:pic>
    </p:spTree>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571472" y="1643050"/>
            <a:ext cx="8215370" cy="4357718"/>
          </a:xfrm>
          <a:prstGeom prst="rect">
            <a:avLst/>
          </a:prstGeom>
          <a:noFill/>
          <a:ln w="9525">
            <a:noFill/>
            <a:miter lim="800000"/>
            <a:headEnd/>
            <a:tailEnd/>
          </a:ln>
          <a:effectLst/>
        </p:spPr>
      </p:pic>
      <p:sp>
        <p:nvSpPr>
          <p:cNvPr id="2" name="Title 1"/>
          <p:cNvSpPr>
            <a:spLocks noGrp="1"/>
          </p:cNvSpPr>
          <p:nvPr>
            <p:ph type="title"/>
          </p:nvPr>
        </p:nvSpPr>
        <p:spPr>
          <a:xfrm>
            <a:off x="428596" y="857232"/>
            <a:ext cx="8229600" cy="857256"/>
          </a:xfrm>
        </p:spPr>
        <p:txBody>
          <a:bodyPr>
            <a:normAutofit fontScale="90000"/>
          </a:bodyPr>
          <a:lstStyle/>
          <a:p>
            <a:pPr algn="r"/>
            <a:r>
              <a:rPr lang="fa-IR" sz="2900" b="1" dirty="0" smtClean="0">
                <a:cs typeface="B Titr" pitchFamily="2" charset="-78"/>
              </a:rPr>
              <a:t>احتساب تجربه برای سوابق غیر مربوط (با هر مقطع تحصیلی</a:t>
            </a:r>
            <a:r>
              <a:rPr lang="fa-IR" b="1" dirty="0" smtClean="0"/>
              <a:t>) </a:t>
            </a:r>
            <a:r>
              <a:rPr lang="en-US" dirty="0" smtClean="0"/>
              <a:t/>
            </a:r>
            <a:br>
              <a:rPr lang="en-US" dirty="0" smtClean="0"/>
            </a:br>
            <a:endParaRPr lang="fa-IR" dirty="0"/>
          </a:p>
        </p:txBody>
      </p:sp>
    </p:spTree>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714348" y="1000108"/>
            <a:ext cx="7929618" cy="4071966"/>
          </a:xfrm>
          <a:prstGeom prst="rect">
            <a:avLst/>
          </a:prstGeom>
          <a:noFill/>
          <a:ln w="9525">
            <a:noFill/>
            <a:miter lim="800000"/>
            <a:headEnd/>
            <a:tailEnd/>
          </a:ln>
          <a:effectLst/>
        </p:spPr>
      </p:pic>
      <p:sp>
        <p:nvSpPr>
          <p:cNvPr id="4100" name="Rectangle 4"/>
          <p:cNvSpPr>
            <a:spLocks noChangeArrowheads="1"/>
          </p:cNvSpPr>
          <p:nvPr/>
        </p:nvSpPr>
        <p:spPr bwMode="auto">
          <a:xfrm>
            <a:off x="642910" y="5500702"/>
            <a:ext cx="814393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200" b="1" i="0" u="none" strike="noStrike" cap="none" normalizeH="0" baseline="0" dirty="0" smtClean="0" bmk="OLE_LINK26">
                <a:ln>
                  <a:noFill/>
                </a:ln>
                <a:solidFill>
                  <a:schemeClr val="tx2">
                    <a:lumMod val="60000"/>
                    <a:lumOff val="40000"/>
                  </a:schemeClr>
                </a:solidFill>
                <a:effectLst/>
                <a:latin typeface="Times New Roman" pitchFamily="18" charset="0"/>
                <a:ea typeface="Calibri" pitchFamily="34" charset="0"/>
                <a:cs typeface="B Titr" pitchFamily="2" charset="-78"/>
              </a:rPr>
              <a:t>در هر حالت دو روش را محاسبه و هر کدام که به نفع مستخدم باشد لحاظ می </a:t>
            </a:r>
            <a:r>
              <a:rPr lang="fa-IR" sz="2200" b="1" dirty="0" smtClean="0" bmk="OLE_LINK26">
                <a:solidFill>
                  <a:schemeClr val="tx2">
                    <a:lumMod val="60000"/>
                    <a:lumOff val="40000"/>
                  </a:schemeClr>
                </a:solidFill>
                <a:latin typeface="Times New Roman" pitchFamily="18" charset="0"/>
                <a:ea typeface="Calibri" pitchFamily="34" charset="0"/>
                <a:cs typeface="B Titr" pitchFamily="2" charset="-78"/>
              </a:rPr>
              <a:t>شود.</a:t>
            </a:r>
            <a:r>
              <a:rPr kumimoji="0" lang="fa-IR" sz="2200" b="1" i="0" u="none" strike="noStrike" cap="none" normalizeH="0" baseline="0" dirty="0" smtClean="0" bmk="OLE_LINK26">
                <a:ln>
                  <a:noFill/>
                </a:ln>
                <a:solidFill>
                  <a:schemeClr val="accent2">
                    <a:lumMod val="75000"/>
                  </a:schemeClr>
                </a:solidFill>
                <a:effectLst/>
                <a:latin typeface="Times New Roman" pitchFamily="18" charset="0"/>
                <a:ea typeface="Calibri" pitchFamily="34" charset="0"/>
                <a:cs typeface="B Titr" pitchFamily="2" charset="-78"/>
              </a:rPr>
              <a:t> </a:t>
            </a:r>
            <a:endParaRPr kumimoji="0" lang="fa-IR" sz="2200" b="1" i="0" u="none" strike="noStrike" cap="none" normalizeH="0" baseline="0" dirty="0" smtClean="0">
              <a:ln>
                <a:noFill/>
              </a:ln>
              <a:solidFill>
                <a:schemeClr val="accent2">
                  <a:lumMod val="75000"/>
                </a:schemeClr>
              </a:solidFill>
              <a:effectLst/>
              <a:latin typeface="Arial" pitchFamily="34" charset="0"/>
              <a:cs typeface="B Titr" pitchFamily="2" charset="-78"/>
            </a:endParaRPr>
          </a:p>
        </p:txBody>
      </p: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000660"/>
          </a:xfrm>
        </p:spPr>
        <p:txBody>
          <a:bodyPr>
            <a:normAutofit fontScale="92500"/>
          </a:bodyPr>
          <a:lstStyle/>
          <a:p>
            <a:pPr algn="just">
              <a:lnSpc>
                <a:spcPct val="150000"/>
              </a:lnSpc>
            </a:pPr>
            <a:r>
              <a:rPr lang="fa-IR" dirty="0" smtClean="0"/>
              <a:t>مجموع </a:t>
            </a:r>
            <a:r>
              <a:rPr lang="fa-IR" dirty="0" smtClean="0"/>
              <a:t>چند رشته شغلی که از لحاظ نوع فعالیت، حرفه ، رشته تحصیلی و تجربه وابستگی نزدیکی با هم دارند</a:t>
            </a:r>
            <a:r>
              <a:rPr lang="fa-IR" dirty="0" smtClean="0"/>
              <a:t>.</a:t>
            </a:r>
          </a:p>
          <a:p>
            <a:pPr algn="just">
              <a:lnSpc>
                <a:spcPct val="150000"/>
              </a:lnSpc>
            </a:pPr>
            <a:r>
              <a:rPr lang="fa-IR" dirty="0" smtClean="0"/>
              <a:t>رسته </a:t>
            </a:r>
            <a:r>
              <a:rPr lang="fa-IR" dirty="0" smtClean="0"/>
              <a:t>های شغلی عبارتند از : رسته اداری و مالی، رسته فنی و مهندسی، رسته بهداشتی و درمانی، </a:t>
            </a:r>
            <a:r>
              <a:rPr lang="fa-IR" dirty="0" smtClean="0"/>
              <a:t>رسته </a:t>
            </a:r>
            <a:r>
              <a:rPr lang="fa-IR" dirty="0" smtClean="0"/>
              <a:t>خدمات آموزشی و فرهنگی، رسته فرابری داده ها، رسته کشاورزی ، رسته امور اجتماعی، و رسته خدمات ضمناً در صورتی که مستخدم بنا به دلایلی تغییر رسته دهد سوابق فعلی غیر مرتبط تلقی و بنابراین قوانین نظام هماهنگ احتساب تجربه و گروه صورت می پذیرد. تغییر رشته منوط به موافقت بالاترین مقام دستگاه می باشد. </a:t>
            </a:r>
            <a:endParaRPr lang="en-US" dirty="0" smtClean="0"/>
          </a:p>
          <a:p>
            <a:endParaRPr lang="fa-IR" dirty="0"/>
          </a:p>
        </p:txBody>
      </p:sp>
      <p:graphicFrame>
        <p:nvGraphicFramePr>
          <p:cNvPr id="4" name="Diagram 3"/>
          <p:cNvGraphicFramePr/>
          <p:nvPr/>
        </p:nvGraphicFramePr>
        <p:xfrm>
          <a:off x="457200" y="274638"/>
          <a:ext cx="8229600" cy="868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721431"/>
          </a:xfrm>
        </p:spPr>
        <p:txBody>
          <a:bodyPr/>
          <a:lstStyle/>
          <a:p>
            <a:pPr algn="just">
              <a:lnSpc>
                <a:spcPct val="150000"/>
              </a:lnSpc>
            </a:pPr>
            <a:r>
              <a:rPr lang="fa-IR" dirty="0" smtClean="0"/>
              <a:t>مشخص کننده سطوح گوناگون طبقات شغلی است، حداقل و حداکثر طبقات شغلی مربوط را تغیین می کند و به یکی از مراتب گروه های بیست گانه موضوع ماده یک قانون نظام هماهنگ پرداخت کارکنان دولت اشاره دارد</a:t>
            </a:r>
            <a:r>
              <a:rPr lang="fa-IR" dirty="0" smtClean="0"/>
              <a:t>.</a:t>
            </a:r>
          </a:p>
          <a:p>
            <a:pPr algn="just">
              <a:lnSpc>
                <a:spcPct val="150000"/>
              </a:lnSpc>
            </a:pPr>
            <a:r>
              <a:rPr lang="fa-IR" dirty="0" smtClean="0"/>
              <a:t> </a:t>
            </a:r>
            <a:r>
              <a:rPr lang="fa-IR" dirty="0" smtClean="0"/>
              <a:t>قابل ذکر است که براساس قوانین قبل مدارک پایان ابتدایی، سیکل، دیپلم، فوق دیپلم هر 5 سال از یک گروه برخوردار می شدند و مدارک لیسانس، دکترا هر 4 سال از یک گروه بهره مند می گردیدند.</a:t>
            </a:r>
            <a:endParaRPr lang="en-US" dirty="0" smtClean="0"/>
          </a:p>
          <a:p>
            <a:pPr>
              <a:buNone/>
            </a:pPr>
            <a:endParaRPr lang="fa-IR" dirty="0"/>
          </a:p>
        </p:txBody>
      </p:sp>
      <p:graphicFrame>
        <p:nvGraphicFramePr>
          <p:cNvPr id="4" name="Diagram 3"/>
          <p:cNvGraphicFramePr/>
          <p:nvPr/>
        </p:nvGraphicFramePr>
        <p:xfrm>
          <a:off x="457200" y="274638"/>
          <a:ext cx="8229600" cy="725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357298"/>
            <a:ext cx="8229600" cy="4857784"/>
          </a:xfrm>
        </p:spPr>
        <p:txBody>
          <a:bodyPr>
            <a:normAutofit fontScale="92500" lnSpcReduction="10000"/>
          </a:bodyPr>
          <a:lstStyle/>
          <a:p>
            <a:pPr algn="just">
              <a:lnSpc>
                <a:spcPct val="150000"/>
              </a:lnSpc>
            </a:pPr>
            <a:r>
              <a:rPr lang="fa-IR" dirty="0" smtClean="0"/>
              <a:t>عبارت است از یک یا چند پست که از نظر وظایف و مسئولیت ها و دشواری انجام کار با یکدیگر مشابه یا یکسان باشند به نحوی که </a:t>
            </a:r>
            <a:r>
              <a:rPr lang="fa-IR" dirty="0" smtClean="0"/>
              <a:t>بتوان: </a:t>
            </a:r>
          </a:p>
          <a:p>
            <a:pPr algn="just">
              <a:lnSpc>
                <a:spcPct val="150000"/>
              </a:lnSpc>
              <a:buNone/>
            </a:pPr>
            <a:r>
              <a:rPr lang="fa-IR" dirty="0" smtClean="0"/>
              <a:t>1- </a:t>
            </a:r>
            <a:r>
              <a:rPr lang="fa-IR" dirty="0" smtClean="0"/>
              <a:t>همه آنهارا با عنوان واحدی نامید </a:t>
            </a:r>
            <a:endParaRPr lang="fa-IR" dirty="0" smtClean="0"/>
          </a:p>
          <a:p>
            <a:pPr algn="just">
              <a:lnSpc>
                <a:spcPct val="150000"/>
              </a:lnSpc>
              <a:buNone/>
            </a:pPr>
            <a:r>
              <a:rPr lang="fa-IR" dirty="0" smtClean="0"/>
              <a:t>2- </a:t>
            </a:r>
            <a:r>
              <a:rPr lang="fa-IR" dirty="0" smtClean="0"/>
              <a:t>شرایط احراز یکسان از نظر تحصیلات، تجربه، مهارت و معلومات برآنها قائل شد </a:t>
            </a:r>
            <a:endParaRPr lang="fa-IR" dirty="0" smtClean="0"/>
          </a:p>
          <a:p>
            <a:pPr algn="just">
              <a:lnSpc>
                <a:spcPct val="150000"/>
              </a:lnSpc>
              <a:buNone/>
            </a:pPr>
            <a:r>
              <a:rPr lang="fa-IR" dirty="0" smtClean="0"/>
              <a:t>3- </a:t>
            </a:r>
            <a:r>
              <a:rPr lang="fa-IR" dirty="0" smtClean="0"/>
              <a:t>گروه حقوقی یکسان و در نتیجه حقوق مساوی برای آنها در نظر گرفت </a:t>
            </a:r>
            <a:endParaRPr lang="fa-IR" dirty="0" smtClean="0"/>
          </a:p>
          <a:p>
            <a:pPr algn="just">
              <a:lnSpc>
                <a:spcPct val="150000"/>
              </a:lnSpc>
              <a:buNone/>
            </a:pPr>
            <a:r>
              <a:rPr lang="fa-IR" dirty="0" smtClean="0"/>
              <a:t>4</a:t>
            </a:r>
            <a:r>
              <a:rPr lang="fa-IR" dirty="0" smtClean="0"/>
              <a:t>- </a:t>
            </a:r>
            <a:r>
              <a:rPr lang="fa-IR" dirty="0" smtClean="0"/>
              <a:t>برای تصدی آنها به هنگام استخدام و انتصاب کارمند آزمونهای استخدامی یکسان به کار برد. </a:t>
            </a:r>
            <a:endParaRPr lang="en-US" dirty="0" smtClean="0"/>
          </a:p>
          <a:p>
            <a:endParaRPr lang="fa-IR" dirty="0"/>
          </a:p>
        </p:txBody>
      </p:sp>
      <p:graphicFrame>
        <p:nvGraphicFramePr>
          <p:cNvPr id="4" name="Diagram 3"/>
          <p:cNvGraphicFramePr/>
          <p:nvPr/>
        </p:nvGraphicFramePr>
        <p:xfrm>
          <a:off x="457200" y="274638"/>
          <a:ext cx="8115328"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5357850"/>
          </a:xfrm>
        </p:spPr>
        <p:txBody>
          <a:bodyPr>
            <a:normAutofit/>
          </a:bodyPr>
          <a:lstStyle/>
          <a:p>
            <a:pPr algn="just">
              <a:lnSpc>
                <a:spcPct val="120000"/>
              </a:lnSpc>
            </a:pPr>
            <a:r>
              <a:rPr lang="fa-IR" dirty="0" smtClean="0">
                <a:cs typeface="B Badr" pitchFamily="2" charset="-78"/>
              </a:rPr>
              <a:t>از تاریخ </a:t>
            </a:r>
            <a:r>
              <a:rPr lang="fa-IR" dirty="0" smtClean="0">
                <a:cs typeface="B Badr" pitchFamily="2" charset="-78"/>
              </a:rPr>
              <a:t>1370/1/1 </a:t>
            </a:r>
            <a:r>
              <a:rPr lang="fa-IR" dirty="0" smtClean="0">
                <a:cs typeface="B Badr" pitchFamily="2" charset="-78"/>
              </a:rPr>
              <a:t>نحوه محاسبه تجربه قابل قبول مندرج در شرایط احراز رشته های شغلی براساس ضوابط ذیل خواهد بود</a:t>
            </a:r>
            <a:r>
              <a:rPr lang="fa-IR" dirty="0" smtClean="0">
                <a:cs typeface="B Badr" pitchFamily="2" charset="-78"/>
              </a:rPr>
              <a:t>:</a:t>
            </a:r>
          </a:p>
          <a:p>
            <a:pPr algn="just">
              <a:lnSpc>
                <a:spcPct val="120000"/>
              </a:lnSpc>
              <a:buNone/>
            </a:pPr>
            <a:r>
              <a:rPr lang="fa-IR" dirty="0" smtClean="0">
                <a:cs typeface="B Badr" pitchFamily="2" charset="-78"/>
              </a:rPr>
              <a:t> </a:t>
            </a:r>
            <a:endParaRPr lang="en-US" dirty="0" smtClean="0">
              <a:cs typeface="B Badr" pitchFamily="2" charset="-78"/>
            </a:endParaRPr>
          </a:p>
          <a:p>
            <a:pPr algn="just">
              <a:lnSpc>
                <a:spcPct val="120000"/>
              </a:lnSpc>
            </a:pPr>
            <a:r>
              <a:rPr lang="fa-IR" dirty="0" smtClean="0">
                <a:cs typeface="B Badr" pitchFamily="2" charset="-78"/>
              </a:rPr>
              <a:t>الف- مراد از تجربه آن بخش از خدمات دولتی و یا غیر دولتی مستخدم است که سبب افزایش مهارت مستخدم </a:t>
            </a:r>
            <a:r>
              <a:rPr lang="fa-IR" dirty="0" smtClean="0">
                <a:cs typeface="B Badr" pitchFamily="2" charset="-78"/>
              </a:rPr>
              <a:t> </a:t>
            </a:r>
            <a:r>
              <a:rPr lang="fa-IR" dirty="0" smtClean="0">
                <a:cs typeface="B Badr" pitchFamily="2" charset="-78"/>
              </a:rPr>
              <a:t>می گردد و در تعیین گروه شغلی وی به تناسب جزء هر یک از موارد مشروحه ذیل می تواند موثر باشد</a:t>
            </a:r>
            <a:r>
              <a:rPr lang="fa-IR" dirty="0" smtClean="0">
                <a:cs typeface="B Badr" pitchFamily="2" charset="-78"/>
              </a:rPr>
              <a:t>.</a:t>
            </a:r>
          </a:p>
          <a:p>
            <a:pPr algn="just">
              <a:lnSpc>
                <a:spcPct val="120000"/>
              </a:lnSpc>
              <a:buNone/>
            </a:pPr>
            <a:r>
              <a:rPr lang="fa-IR" dirty="0" smtClean="0">
                <a:cs typeface="B Badr" pitchFamily="2" charset="-78"/>
              </a:rPr>
              <a:t> </a:t>
            </a:r>
            <a:endParaRPr lang="en-US" dirty="0" smtClean="0">
              <a:cs typeface="B Badr" pitchFamily="2" charset="-78"/>
            </a:endParaRPr>
          </a:p>
          <a:p>
            <a:pPr algn="just">
              <a:lnSpc>
                <a:spcPct val="120000"/>
              </a:lnSpc>
            </a:pPr>
            <a:r>
              <a:rPr lang="fa-IR" dirty="0" smtClean="0">
                <a:cs typeface="B Badr" pitchFamily="2" charset="-78"/>
              </a:rPr>
              <a:t>ب- تجربه مربوط عبارت از آن بخش از خدمات مستخدم است که در رشته مربوط به شغل مورد تصدی او باشد</a:t>
            </a:r>
            <a:r>
              <a:rPr lang="fa-IR" dirty="0" smtClean="0">
                <a:cs typeface="B Badr" pitchFamily="2" charset="-78"/>
              </a:rPr>
              <a:t>.</a:t>
            </a:r>
          </a:p>
          <a:p>
            <a:pPr algn="just">
              <a:lnSpc>
                <a:spcPct val="120000"/>
              </a:lnSpc>
              <a:buNone/>
            </a:pPr>
            <a:endParaRPr lang="en-US" dirty="0" smtClean="0">
              <a:cs typeface="B Badr" pitchFamily="2" charset="-78"/>
            </a:endParaRPr>
          </a:p>
          <a:p>
            <a:pPr>
              <a:lnSpc>
                <a:spcPct val="120000"/>
              </a:lnSpc>
            </a:pPr>
            <a:endParaRPr lang="fa-IR" dirty="0"/>
          </a:p>
        </p:txBody>
      </p:sp>
      <p:graphicFrame>
        <p:nvGraphicFramePr>
          <p:cNvPr id="4" name="Diagram 3"/>
          <p:cNvGraphicFramePr/>
          <p:nvPr/>
        </p:nvGraphicFramePr>
        <p:xfrm>
          <a:off x="500034" y="203200"/>
          <a:ext cx="8229600" cy="79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357166"/>
            <a:ext cx="8401080" cy="6215106"/>
          </a:xfrm>
        </p:spPr>
        <p:txBody>
          <a:bodyPr>
            <a:normAutofit/>
          </a:bodyPr>
          <a:lstStyle/>
          <a:p>
            <a:r>
              <a:rPr lang="fa-IR" dirty="0" smtClean="0">
                <a:cs typeface="B Badr" pitchFamily="2" charset="-78"/>
              </a:rPr>
              <a:t> ج- تجربه مشابه عبارت از آن بخش از خدمات مستخدم است که در زمینه شغل مورد تصدی او باشد (مانند تجربه کمک بهیاری برای بهیاری، تجربه کارپردازی برای انبارداری، تجربه تکنیسین مهندسی زراعی برای تکنیسین جنگل و مرتع، تجربه نقشه کشی برای تکنیسین نقشه برداری) تشخیص تجربه مشابه به عهده کمیته موضوع ماده 12آیین نامه خواهد بود</a:t>
            </a:r>
            <a:r>
              <a:rPr lang="fa-IR" dirty="0" smtClean="0">
                <a:cs typeface="B Badr" pitchFamily="2" charset="-78"/>
              </a:rPr>
              <a:t>.</a:t>
            </a:r>
          </a:p>
          <a:p>
            <a:pPr>
              <a:buNone/>
            </a:pPr>
            <a:endParaRPr lang="en-US" dirty="0" smtClean="0">
              <a:cs typeface="B Badr" pitchFamily="2" charset="-78"/>
            </a:endParaRPr>
          </a:p>
          <a:p>
            <a:r>
              <a:rPr lang="fa-IR" dirty="0" smtClean="0"/>
              <a:t> د- با توجه به تعاریف مندرج در بندهای الف و ب و ج ضابطه مورد عمل برای محاسبه تجربه قابل قبول جمع ردیف های زیر خواهد بود: </a:t>
            </a:r>
            <a:endParaRPr lang="en-US" dirty="0" smtClean="0"/>
          </a:p>
          <a:p>
            <a:pPr lvl="1"/>
            <a:r>
              <a:rPr lang="fa-IR" dirty="0" smtClean="0"/>
              <a:t>کلیه خدمات انجام شده دررشته مربوط به شغل مورد تصدی. </a:t>
            </a:r>
            <a:endParaRPr lang="en-US" dirty="0" smtClean="0"/>
          </a:p>
          <a:p>
            <a:pPr lvl="1"/>
            <a:r>
              <a:rPr lang="fa-IR" dirty="0" smtClean="0"/>
              <a:t>کلیه خدمات انجام شده در رشته های مشابه با شغل مورد تصدی. </a:t>
            </a:r>
            <a:endParaRPr lang="en-US" dirty="0" smtClean="0"/>
          </a:p>
          <a:p>
            <a:pPr lvl="1"/>
            <a:r>
              <a:rPr lang="fa-IR" dirty="0" smtClean="0"/>
              <a:t>از بقیه خدمات معادل جمع ردیف های یک و دو </a:t>
            </a:r>
            <a:endParaRPr lang="fa-IR" dirty="0" smtClean="0"/>
          </a:p>
          <a:p>
            <a:pPr lvl="1"/>
            <a:endParaRPr lang="en-US" dirty="0" smtClean="0"/>
          </a:p>
          <a:p>
            <a:r>
              <a:rPr lang="fa-IR" dirty="0" smtClean="0">
                <a:solidFill>
                  <a:schemeClr val="accent1">
                    <a:lumMod val="75000"/>
                  </a:schemeClr>
                </a:solidFill>
              </a:rPr>
              <a:t>توضیح: </a:t>
            </a:r>
            <a:r>
              <a:rPr lang="fa-IR" dirty="0" smtClean="0"/>
              <a:t>در هر حال یک سوم تجربه غیر مربوط  مستخدم قابل احتساب خواهد بود. </a:t>
            </a:r>
            <a:endParaRPr lang="en-US" dirty="0" smtClean="0"/>
          </a:p>
          <a:p>
            <a:endParaRPr lang="fa-IR"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309</TotalTime>
  <Words>3804</Words>
  <Application>Microsoft Office PowerPoint</Application>
  <PresentationFormat>On-screen Show (4:3)</PresentationFormat>
  <Paragraphs>191</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بسم الله الرحمن الرحیم</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2-با دو یا چند مقطع تحصیلی که دارای چند حالت می باشد: </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نکات کلی :</vt:lpstr>
      <vt:lpstr>Slide 37</vt:lpstr>
      <vt:lpstr>Slide 38</vt:lpstr>
      <vt:lpstr>محاسبه تجربه در زمان اعمال مدرک تحصیلی  و ارتقاء گروه/ طبقه </vt:lpstr>
      <vt:lpstr>Slide 40</vt:lpstr>
      <vt:lpstr>احتساب تجربه برای سوابق غیر مربوط (با هر مقطع تحصیلی)  </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prs_tashkilat2</dc:creator>
  <cp:lastModifiedBy>prs_tashkilat2</cp:lastModifiedBy>
  <cp:revision>51</cp:revision>
  <dcterms:created xsi:type="dcterms:W3CDTF">2011-11-06T06:12:53Z</dcterms:created>
  <dcterms:modified xsi:type="dcterms:W3CDTF">2011-11-10T07:43:42Z</dcterms:modified>
</cp:coreProperties>
</file>